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289" r:id="rId5"/>
    <p:sldId id="288" r:id="rId6"/>
    <p:sldId id="313" r:id="rId7"/>
    <p:sldId id="314" r:id="rId8"/>
    <p:sldId id="275" r:id="rId9"/>
    <p:sldId id="276" r:id="rId10"/>
    <p:sldId id="277" r:id="rId11"/>
    <p:sldId id="278" r:id="rId12"/>
    <p:sldId id="319" r:id="rId13"/>
    <p:sldId id="320" r:id="rId14"/>
    <p:sldId id="321" r:id="rId15"/>
    <p:sldId id="322" r:id="rId16"/>
    <p:sldId id="323" r:id="rId17"/>
    <p:sldId id="279" r:id="rId18"/>
    <p:sldId id="324" r:id="rId19"/>
    <p:sldId id="325" r:id="rId20"/>
    <p:sldId id="326" r:id="rId21"/>
    <p:sldId id="327" r:id="rId22"/>
    <p:sldId id="328" r:id="rId23"/>
    <p:sldId id="335" r:id="rId24"/>
    <p:sldId id="329" r:id="rId25"/>
    <p:sldId id="330" r:id="rId26"/>
    <p:sldId id="331" r:id="rId27"/>
    <p:sldId id="318" r:id="rId28"/>
    <p:sldId id="333" r:id="rId29"/>
    <p:sldId id="334" r:id="rId30"/>
    <p:sldId id="332" r:id="rId31"/>
  </p:sldIdLst>
  <p:sldSz cx="10691813" cy="7588250"/>
  <p:notesSz cx="6858000" cy="9144000"/>
  <p:defaultTextStyle>
    <a:defPPr>
      <a:defRPr lang="en-US"/>
    </a:defPPr>
    <a:lvl1pPr marL="0" algn="l" defTabSz="1008858" rtl="0" eaLnBrk="1" latinLnBrk="0" hangingPunct="1">
      <a:defRPr sz="1986" kern="1200">
        <a:solidFill>
          <a:schemeClr val="tx1"/>
        </a:solidFill>
        <a:latin typeface="+mn-lt"/>
        <a:ea typeface="+mn-ea"/>
        <a:cs typeface="+mn-cs"/>
      </a:defRPr>
    </a:lvl1pPr>
    <a:lvl2pPr marL="504429" algn="l" defTabSz="1008858" rtl="0" eaLnBrk="1" latinLnBrk="0" hangingPunct="1">
      <a:defRPr sz="1986" kern="1200">
        <a:solidFill>
          <a:schemeClr val="tx1"/>
        </a:solidFill>
        <a:latin typeface="+mn-lt"/>
        <a:ea typeface="+mn-ea"/>
        <a:cs typeface="+mn-cs"/>
      </a:defRPr>
    </a:lvl2pPr>
    <a:lvl3pPr marL="1008858" algn="l" defTabSz="1008858" rtl="0" eaLnBrk="1" latinLnBrk="0" hangingPunct="1">
      <a:defRPr sz="1986" kern="1200">
        <a:solidFill>
          <a:schemeClr val="tx1"/>
        </a:solidFill>
        <a:latin typeface="+mn-lt"/>
        <a:ea typeface="+mn-ea"/>
        <a:cs typeface="+mn-cs"/>
      </a:defRPr>
    </a:lvl3pPr>
    <a:lvl4pPr marL="1513286" algn="l" defTabSz="1008858" rtl="0" eaLnBrk="1" latinLnBrk="0" hangingPunct="1">
      <a:defRPr sz="1986" kern="1200">
        <a:solidFill>
          <a:schemeClr val="tx1"/>
        </a:solidFill>
        <a:latin typeface="+mn-lt"/>
        <a:ea typeface="+mn-ea"/>
        <a:cs typeface="+mn-cs"/>
      </a:defRPr>
    </a:lvl4pPr>
    <a:lvl5pPr marL="2017715" algn="l" defTabSz="1008858" rtl="0" eaLnBrk="1" latinLnBrk="0" hangingPunct="1">
      <a:defRPr sz="1986" kern="1200">
        <a:solidFill>
          <a:schemeClr val="tx1"/>
        </a:solidFill>
        <a:latin typeface="+mn-lt"/>
        <a:ea typeface="+mn-ea"/>
        <a:cs typeface="+mn-cs"/>
      </a:defRPr>
    </a:lvl5pPr>
    <a:lvl6pPr marL="2522144" algn="l" defTabSz="1008858" rtl="0" eaLnBrk="1" latinLnBrk="0" hangingPunct="1">
      <a:defRPr sz="1986" kern="1200">
        <a:solidFill>
          <a:schemeClr val="tx1"/>
        </a:solidFill>
        <a:latin typeface="+mn-lt"/>
        <a:ea typeface="+mn-ea"/>
        <a:cs typeface="+mn-cs"/>
      </a:defRPr>
    </a:lvl6pPr>
    <a:lvl7pPr marL="3026573" algn="l" defTabSz="1008858" rtl="0" eaLnBrk="1" latinLnBrk="0" hangingPunct="1">
      <a:defRPr sz="1986" kern="1200">
        <a:solidFill>
          <a:schemeClr val="tx1"/>
        </a:solidFill>
        <a:latin typeface="+mn-lt"/>
        <a:ea typeface="+mn-ea"/>
        <a:cs typeface="+mn-cs"/>
      </a:defRPr>
    </a:lvl7pPr>
    <a:lvl8pPr marL="3531001" algn="l" defTabSz="1008858" rtl="0" eaLnBrk="1" latinLnBrk="0" hangingPunct="1">
      <a:defRPr sz="1986" kern="1200">
        <a:solidFill>
          <a:schemeClr val="tx1"/>
        </a:solidFill>
        <a:latin typeface="+mn-lt"/>
        <a:ea typeface="+mn-ea"/>
        <a:cs typeface="+mn-cs"/>
      </a:defRPr>
    </a:lvl8pPr>
    <a:lvl9pPr marL="4035430" algn="l" defTabSz="1008858" rtl="0" eaLnBrk="1" latinLnBrk="0" hangingPunct="1">
      <a:defRPr sz="1986"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3"/>
    <a:srgbClr val="009900"/>
    <a:srgbClr val="AEA5B8"/>
    <a:srgbClr val="F1F0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430D7-6877-418A-DFBB-FE3F7343D4E1}" v="1" dt="2026-03-13T14:46:12.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Thompson" userId="S::ellen@radcliffechambers.com::629cd529-8ff0-42c1-a80b-92622ab59d2b" providerId="AD" clId="Web-{900430D7-6877-418A-DFBB-FE3F7343D4E1}"/>
    <pc:docChg chg="modSld">
      <pc:chgData name="Ellen Thompson" userId="S::ellen@radcliffechambers.com::629cd529-8ff0-42c1-a80b-92622ab59d2b" providerId="AD" clId="Web-{900430D7-6877-418A-DFBB-FE3F7343D4E1}" dt="2026-03-13T14:46:12.506" v="0" actId="20577"/>
      <pc:docMkLst>
        <pc:docMk/>
      </pc:docMkLst>
      <pc:sldChg chg="modSp">
        <pc:chgData name="Ellen Thompson" userId="S::ellen@radcliffechambers.com::629cd529-8ff0-42c1-a80b-92622ab59d2b" providerId="AD" clId="Web-{900430D7-6877-418A-DFBB-FE3F7343D4E1}" dt="2026-03-13T14:46:12.506" v="0" actId="20577"/>
        <pc:sldMkLst>
          <pc:docMk/>
          <pc:sldMk cId="3995482166" sldId="289"/>
        </pc:sldMkLst>
        <pc:spChg chg="mod">
          <ac:chgData name="Ellen Thompson" userId="S::ellen@radcliffechambers.com::629cd529-8ff0-42c1-a80b-92622ab59d2b" providerId="AD" clId="Web-{900430D7-6877-418A-DFBB-FE3F7343D4E1}" dt="2026-03-13T14:46:12.506" v="0" actId="20577"/>
          <ac:spMkLst>
            <pc:docMk/>
            <pc:sldMk cId="3995482166" sldId="289"/>
            <ac:spMk id="5" creationId="{F0A7039B-9080-9B1A-1138-903E65E9BF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6B81B-920B-46C3-B04B-19D5200C05F6}" type="datetimeFigureOut">
              <a:rPr lang="en-GB" smtClean="0"/>
              <a:t>13/03/2026</a:t>
            </a:fld>
            <a:endParaRPr lang="en-GB"/>
          </a:p>
        </p:txBody>
      </p:sp>
      <p:sp>
        <p:nvSpPr>
          <p:cNvPr id="4" name="Slide Image Placeholder 3"/>
          <p:cNvSpPr>
            <a:spLocks noGrp="1" noRot="1" noChangeAspect="1"/>
          </p:cNvSpPr>
          <p:nvPr>
            <p:ph type="sldImg" idx="2"/>
          </p:nvPr>
        </p:nvSpPr>
        <p:spPr>
          <a:xfrm>
            <a:off x="1254125" y="1143000"/>
            <a:ext cx="43497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802A8-FF4A-49F6-98BD-4686BCADF251}" type="slidenum">
              <a:rPr lang="en-GB" smtClean="0"/>
              <a:t>‹#›</a:t>
            </a:fld>
            <a:endParaRPr lang="en-GB"/>
          </a:p>
        </p:txBody>
      </p:sp>
    </p:spTree>
    <p:extLst>
      <p:ext uri="{BB962C8B-B14F-4D97-AF65-F5344CB8AC3E}">
        <p14:creationId xmlns:p14="http://schemas.microsoft.com/office/powerpoint/2010/main" val="1248150053"/>
      </p:ext>
    </p:extLst>
  </p:cSld>
  <p:clrMap bg1="lt1" tx1="dk1" bg2="lt2" tx2="dk2" accent1="accent1" accent2="accent2" accent3="accent3" accent4="accent4" accent5="accent5" accent6="accent6" hlink="hlink" folHlink="folHlink"/>
  <p:notesStyle>
    <a:lvl1pPr marL="0" algn="l" defTabSz="1008858" rtl="0" eaLnBrk="1" latinLnBrk="0" hangingPunct="1">
      <a:defRPr sz="1324" kern="1200">
        <a:solidFill>
          <a:schemeClr val="tx1"/>
        </a:solidFill>
        <a:latin typeface="+mn-lt"/>
        <a:ea typeface="+mn-ea"/>
        <a:cs typeface="+mn-cs"/>
      </a:defRPr>
    </a:lvl1pPr>
    <a:lvl2pPr marL="504429" algn="l" defTabSz="1008858" rtl="0" eaLnBrk="1" latinLnBrk="0" hangingPunct="1">
      <a:defRPr sz="1324" kern="1200">
        <a:solidFill>
          <a:schemeClr val="tx1"/>
        </a:solidFill>
        <a:latin typeface="+mn-lt"/>
        <a:ea typeface="+mn-ea"/>
        <a:cs typeface="+mn-cs"/>
      </a:defRPr>
    </a:lvl2pPr>
    <a:lvl3pPr marL="1008858" algn="l" defTabSz="1008858" rtl="0" eaLnBrk="1" latinLnBrk="0" hangingPunct="1">
      <a:defRPr sz="1324" kern="1200">
        <a:solidFill>
          <a:schemeClr val="tx1"/>
        </a:solidFill>
        <a:latin typeface="+mn-lt"/>
        <a:ea typeface="+mn-ea"/>
        <a:cs typeface="+mn-cs"/>
      </a:defRPr>
    </a:lvl3pPr>
    <a:lvl4pPr marL="1513286" algn="l" defTabSz="1008858" rtl="0" eaLnBrk="1" latinLnBrk="0" hangingPunct="1">
      <a:defRPr sz="1324" kern="1200">
        <a:solidFill>
          <a:schemeClr val="tx1"/>
        </a:solidFill>
        <a:latin typeface="+mn-lt"/>
        <a:ea typeface="+mn-ea"/>
        <a:cs typeface="+mn-cs"/>
      </a:defRPr>
    </a:lvl4pPr>
    <a:lvl5pPr marL="2017715" algn="l" defTabSz="1008858" rtl="0" eaLnBrk="1" latinLnBrk="0" hangingPunct="1">
      <a:defRPr sz="1324" kern="1200">
        <a:solidFill>
          <a:schemeClr val="tx1"/>
        </a:solidFill>
        <a:latin typeface="+mn-lt"/>
        <a:ea typeface="+mn-ea"/>
        <a:cs typeface="+mn-cs"/>
      </a:defRPr>
    </a:lvl5pPr>
    <a:lvl6pPr marL="2522144" algn="l" defTabSz="1008858" rtl="0" eaLnBrk="1" latinLnBrk="0" hangingPunct="1">
      <a:defRPr sz="1324" kern="1200">
        <a:solidFill>
          <a:schemeClr val="tx1"/>
        </a:solidFill>
        <a:latin typeface="+mn-lt"/>
        <a:ea typeface="+mn-ea"/>
        <a:cs typeface="+mn-cs"/>
      </a:defRPr>
    </a:lvl6pPr>
    <a:lvl7pPr marL="3026573" algn="l" defTabSz="1008858" rtl="0" eaLnBrk="1" latinLnBrk="0" hangingPunct="1">
      <a:defRPr sz="1324" kern="1200">
        <a:solidFill>
          <a:schemeClr val="tx1"/>
        </a:solidFill>
        <a:latin typeface="+mn-lt"/>
        <a:ea typeface="+mn-ea"/>
        <a:cs typeface="+mn-cs"/>
      </a:defRPr>
    </a:lvl7pPr>
    <a:lvl8pPr marL="3531001" algn="l" defTabSz="1008858" rtl="0" eaLnBrk="1" latinLnBrk="0" hangingPunct="1">
      <a:defRPr sz="1324" kern="1200">
        <a:solidFill>
          <a:schemeClr val="tx1"/>
        </a:solidFill>
        <a:latin typeface="+mn-lt"/>
        <a:ea typeface="+mn-ea"/>
        <a:cs typeface="+mn-cs"/>
      </a:defRPr>
    </a:lvl8pPr>
    <a:lvl9pPr marL="4035430" algn="l" defTabSz="1008858" rtl="0" eaLnBrk="1" latinLnBrk="0" hangingPunct="1">
      <a:defRPr sz="13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E5802A8-FF4A-49F6-98BD-4686BCADF251}" type="slidenum">
              <a:rPr lang="en-GB" smtClean="0"/>
              <a:t>26</a:t>
            </a:fld>
            <a:endParaRPr lang="en-GB"/>
          </a:p>
        </p:txBody>
      </p:sp>
    </p:spTree>
    <p:extLst>
      <p:ext uri="{BB962C8B-B14F-4D97-AF65-F5344CB8AC3E}">
        <p14:creationId xmlns:p14="http://schemas.microsoft.com/office/powerpoint/2010/main" val="1355443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Opt A">
    <p:bg>
      <p:bgPr>
        <a:blipFill dpi="0" rotWithShape="1">
          <a:blip r:embed="rId2">
            <a:lum/>
          </a:blip>
          <a:srcRect/>
          <a:stretch>
            <a:fillRect l="-3000" t="-2000" r="-1000" b="-2000"/>
          </a:stretch>
        </a:blipFill>
        <a:effectLst/>
      </p:bgPr>
    </p:bg>
    <p:spTree>
      <p:nvGrpSpPr>
        <p:cNvPr id="1" name=""/>
        <p:cNvGrpSpPr/>
        <p:nvPr/>
      </p:nvGrpSpPr>
      <p:grpSpPr>
        <a:xfrm>
          <a:off x="0" y="0"/>
          <a:ext cx="0" cy="0"/>
          <a:chOff x="0" y="0"/>
          <a:chExt cx="0" cy="0"/>
        </a:xfrm>
      </p:grpSpPr>
      <p:pic>
        <p:nvPicPr>
          <p:cNvPr id="6" name="Picture 5" descr="A black and white logo&#10;&#10;Description automatically generated">
            <a:extLst>
              <a:ext uri="{FF2B5EF4-FFF2-40B4-BE49-F238E27FC236}">
                <a16:creationId xmlns:a16="http://schemas.microsoft.com/office/drawing/2014/main" id="{AD7B9252-C2D4-FE4F-70DB-BA33DEFD420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114180" y="446324"/>
            <a:ext cx="2151773" cy="707678"/>
          </a:xfrm>
          <a:prstGeom prst="rect">
            <a:avLst/>
          </a:prstGeom>
        </p:spPr>
      </p:pic>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1241874"/>
            <a:ext cx="6699712" cy="1780873"/>
          </a:xfrm>
        </p:spPr>
        <p:txBody>
          <a:bodyPr anchor="b"/>
          <a:lstStyle>
            <a:lvl1pPr algn="l">
              <a:lnSpc>
                <a:spcPct val="100000"/>
              </a:lnSpc>
              <a:defRPr sz="48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3150788"/>
            <a:ext cx="4590675" cy="1113835"/>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110970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 Footer Bar Op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4929375"/>
            <a:ext cx="10691813" cy="2658875"/>
          </a:xfrm>
          <a:prstGeom prst="rect">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5232108"/>
            <a:ext cx="7151649" cy="1344375"/>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6675854"/>
            <a:ext cx="7151648" cy="751072"/>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descr="A black and white logo&#10;&#10;Description automatically generated">
            <a:extLst>
              <a:ext uri="{FF2B5EF4-FFF2-40B4-BE49-F238E27FC236}">
                <a16:creationId xmlns:a16="http://schemas.microsoft.com/office/drawing/2014/main" id="{7889C47F-16D5-D04E-ABD7-272BEB4D499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376631" y="5377440"/>
            <a:ext cx="1868626" cy="614556"/>
          </a:xfrm>
          <a:prstGeom prst="rect">
            <a:avLst/>
          </a:prstGeom>
        </p:spPr>
      </p:pic>
    </p:spTree>
    <p:extLst>
      <p:ext uri="{BB962C8B-B14F-4D97-AF65-F5344CB8AC3E}">
        <p14:creationId xmlns:p14="http://schemas.microsoft.com/office/powerpoint/2010/main" val="73887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 Footer Bar Opt C">
    <p:bg>
      <p:bgPr>
        <a:blipFill dpi="0" rotWithShape="1">
          <a:blip r:embed="rId2">
            <a:lum/>
          </a:blip>
          <a:srcRect/>
          <a:stretch>
            <a:fillRect l="-20000" t="-32000" r="-20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4929375"/>
            <a:ext cx="10691813" cy="2658875"/>
          </a:xfrm>
          <a:prstGeom prst="rect">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5232108"/>
            <a:ext cx="7151649" cy="1344375"/>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6675854"/>
            <a:ext cx="7151648" cy="751072"/>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descr="A black and white logo&#10;&#10;Description automatically generated">
            <a:extLst>
              <a:ext uri="{FF2B5EF4-FFF2-40B4-BE49-F238E27FC236}">
                <a16:creationId xmlns:a16="http://schemas.microsoft.com/office/drawing/2014/main" id="{4E2D32CE-F2B3-D329-9200-C01E0B6BCCA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376631" y="5377440"/>
            <a:ext cx="1868626" cy="614556"/>
          </a:xfrm>
          <a:prstGeom prst="rect">
            <a:avLst/>
          </a:prstGeom>
        </p:spPr>
      </p:pic>
    </p:spTree>
    <p:extLst>
      <p:ext uri="{BB962C8B-B14F-4D97-AF65-F5344CB8AC3E}">
        <p14:creationId xmlns:p14="http://schemas.microsoft.com/office/powerpoint/2010/main" val="222300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 Footer Bar Opt D">
    <p:bg>
      <p:bgPr>
        <a:blipFill dpi="0" rotWithShape="1">
          <a:blip r:embed="rId2">
            <a:lum/>
          </a:blip>
          <a:srcRect/>
          <a:stretch>
            <a:fillRect l="-26000" t="-25000" r="-1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4929375"/>
            <a:ext cx="10691812" cy="2658875"/>
          </a:xfrm>
          <a:prstGeom prst="rect">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5232108"/>
            <a:ext cx="7151649" cy="1344375"/>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6675854"/>
            <a:ext cx="7151648" cy="751072"/>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descr="A purple text on a black background&#10;&#10;Description automatically generated">
            <a:extLst>
              <a:ext uri="{FF2B5EF4-FFF2-40B4-BE49-F238E27FC236}">
                <a16:creationId xmlns:a16="http://schemas.microsoft.com/office/drawing/2014/main" id="{0F12187F-2A54-B57D-3CA6-8A7BB99BEB2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25886" y="393955"/>
            <a:ext cx="2001266" cy="659397"/>
          </a:xfrm>
          <a:prstGeom prst="rect">
            <a:avLst/>
          </a:prstGeom>
        </p:spPr>
      </p:pic>
    </p:spTree>
    <p:extLst>
      <p:ext uri="{BB962C8B-B14F-4D97-AF65-F5344CB8AC3E}">
        <p14:creationId xmlns:p14="http://schemas.microsoft.com/office/powerpoint/2010/main" val="3768256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 Footer Bar Opt E">
    <p:bg>
      <p:bgPr>
        <a:blipFill dpi="0" rotWithShape="1">
          <a:blip r:embed="rId2">
            <a:lum/>
          </a:blip>
          <a:srcRect/>
          <a:stretch>
            <a:fillRect l="-4000" t="-37000" r="-14000" b="-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4929375"/>
            <a:ext cx="10691813" cy="2658875"/>
          </a:xfrm>
          <a:prstGeom prst="rect">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5232108"/>
            <a:ext cx="7151649" cy="1344375"/>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6675854"/>
            <a:ext cx="7151648" cy="751072"/>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0" name="object 5">
            <a:extLst>
              <a:ext uri="{FF2B5EF4-FFF2-40B4-BE49-F238E27FC236}">
                <a16:creationId xmlns:a16="http://schemas.microsoft.com/office/drawing/2014/main" id="{A44C1D09-EA2C-BFC9-1B97-0CC1B793388B}"/>
              </a:ext>
            </a:extLst>
          </p:cNvPr>
          <p:cNvSpPr/>
          <p:nvPr userDrawn="1"/>
        </p:nvSpPr>
        <p:spPr>
          <a:xfrm>
            <a:off x="8114181" y="442525"/>
            <a:ext cx="2156525" cy="71012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51557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 Large Header Bar Opt A">
    <p:bg>
      <p:bgPr>
        <a:blipFill dpi="0" rotWithShape="1">
          <a:blip r:embed="rId2">
            <a:lum/>
          </a:blip>
          <a:srcRect/>
          <a:stretch>
            <a:fillRect l="-9000" r="-4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0"/>
            <a:ext cx="10691813" cy="2941617"/>
          </a:xfrm>
          <a:prstGeom prst="rect">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754141"/>
            <a:ext cx="7151649" cy="1292814"/>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2182793"/>
            <a:ext cx="7151648" cy="608345"/>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2" name="object 5">
            <a:extLst>
              <a:ext uri="{FF2B5EF4-FFF2-40B4-BE49-F238E27FC236}">
                <a16:creationId xmlns:a16="http://schemas.microsoft.com/office/drawing/2014/main" id="{3EF6CFF4-AA98-82FE-E5BF-DB6FEE343A56}"/>
              </a:ext>
            </a:extLst>
          </p:cNvPr>
          <p:cNvSpPr/>
          <p:nvPr userDrawn="1"/>
        </p:nvSpPr>
        <p:spPr>
          <a:xfrm>
            <a:off x="8114181" y="442525"/>
            <a:ext cx="2156525" cy="71012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2835246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 Large Header Bar Op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0"/>
            <a:ext cx="10691813" cy="2941617"/>
          </a:xfrm>
          <a:prstGeom prst="rect">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754141"/>
            <a:ext cx="7151649" cy="1292814"/>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2182793"/>
            <a:ext cx="7151648" cy="608345"/>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9" name="object 5">
            <a:extLst>
              <a:ext uri="{FF2B5EF4-FFF2-40B4-BE49-F238E27FC236}">
                <a16:creationId xmlns:a16="http://schemas.microsoft.com/office/drawing/2014/main" id="{E4919348-973E-FBF7-41EA-91E0C14B3565}"/>
              </a:ext>
            </a:extLst>
          </p:cNvPr>
          <p:cNvSpPr/>
          <p:nvPr userDrawn="1"/>
        </p:nvSpPr>
        <p:spPr>
          <a:xfrm>
            <a:off x="8114181" y="442525"/>
            <a:ext cx="2156525" cy="71012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191432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 Large Header Bar Opt C">
    <p:bg>
      <p:bgPr>
        <a:blipFill dpi="0" rotWithShape="1">
          <a:blip r:embed="rId2">
            <a:lum/>
          </a:blip>
          <a:srcRect/>
          <a:stretch>
            <a:fillRect l="-17000" r="-12000" b="-2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0"/>
            <a:ext cx="10691813" cy="2941617"/>
          </a:xfrm>
          <a:prstGeom prst="rect">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754141"/>
            <a:ext cx="7151649" cy="1292814"/>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2182793"/>
            <a:ext cx="7151648" cy="608345"/>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0" name="object 5">
            <a:extLst>
              <a:ext uri="{FF2B5EF4-FFF2-40B4-BE49-F238E27FC236}">
                <a16:creationId xmlns:a16="http://schemas.microsoft.com/office/drawing/2014/main" id="{1F3788AB-F506-9BBF-19CF-0C789DE1B7F8}"/>
              </a:ext>
            </a:extLst>
          </p:cNvPr>
          <p:cNvSpPr/>
          <p:nvPr userDrawn="1"/>
        </p:nvSpPr>
        <p:spPr>
          <a:xfrm>
            <a:off x="8114181" y="442525"/>
            <a:ext cx="2156525" cy="71012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760672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 Large Header Bar Opt C">
    <p:bg>
      <p:bgPr>
        <a:blipFill dpi="0" rotWithShape="1">
          <a:blip r:embed="rId2">
            <a:lum/>
          </a:blip>
          <a:srcRect/>
          <a:stretch>
            <a:fillRect l="-4000" r="-8000" b="-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0"/>
            <a:ext cx="10691813" cy="2941617"/>
          </a:xfrm>
          <a:prstGeom prst="rect">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754141"/>
            <a:ext cx="7151649" cy="1292814"/>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2182793"/>
            <a:ext cx="7151648" cy="608345"/>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0" name="object 5">
            <a:extLst>
              <a:ext uri="{FF2B5EF4-FFF2-40B4-BE49-F238E27FC236}">
                <a16:creationId xmlns:a16="http://schemas.microsoft.com/office/drawing/2014/main" id="{1FA99376-B9F8-8B55-18C0-67C86050E77F}"/>
              </a:ext>
            </a:extLst>
          </p:cNvPr>
          <p:cNvSpPr/>
          <p:nvPr userDrawn="1"/>
        </p:nvSpPr>
        <p:spPr>
          <a:xfrm>
            <a:off x="8114181" y="442525"/>
            <a:ext cx="2156525" cy="71012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785611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16/22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3B36-6778-1F75-FD4B-23811864C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038C43-B78A-8B8F-387B-66B238390239}"/>
              </a:ext>
            </a:extLst>
          </p:cNvPr>
          <p:cNvSpPr>
            <a:spLocks noGrp="1"/>
          </p:cNvSpPr>
          <p:nvPr>
            <p:ph idx="1"/>
          </p:nvPr>
        </p:nvSpPr>
        <p:spPr/>
        <p:txBody>
          <a:bodyPr/>
          <a:lstStyle>
            <a:lvl2pPr>
              <a:spcBef>
                <a:spcPts val="1200"/>
              </a:spcBef>
              <a:spcAft>
                <a:spcPts val="1800"/>
              </a:spcAft>
              <a:defRPr/>
            </a:lvl2pPr>
            <a:lvl3pPr marL="1440000">
              <a:spcBef>
                <a:spcPts val="0"/>
              </a:spcBef>
              <a:defRPr/>
            </a:lvl3pPr>
            <a:lvl4pPr>
              <a:lnSpc>
                <a:spcPts val="2200"/>
              </a:lnSpc>
              <a:defRPr sz="1600"/>
            </a:lvl4pPr>
            <a:lvl5pPr>
              <a:lnSpc>
                <a:spcPts val="22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p:txBody>
          <a:bodyPr/>
          <a:lstStyle/>
          <a:p>
            <a:fld id="{7DD8F28C-E404-44CF-9F42-4614D03DA8C2}" type="slidenum">
              <a:rPr lang="en-GB" smtClean="0"/>
              <a:t>‹#›</a:t>
            </a:fld>
            <a:endParaRPr lang="en-GB"/>
          </a:p>
        </p:txBody>
      </p:sp>
    </p:spTree>
    <p:extLst>
      <p:ext uri="{BB962C8B-B14F-4D97-AF65-F5344CB8AC3E}">
        <p14:creationId xmlns:p14="http://schemas.microsoft.com/office/powerpoint/2010/main" val="699687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 14/18pt Op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3B36-6778-1F75-FD4B-23811864C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038C43-B78A-8B8F-387B-66B238390239}"/>
              </a:ext>
            </a:extLst>
          </p:cNvPr>
          <p:cNvSpPr>
            <a:spLocks noGrp="1"/>
          </p:cNvSpPr>
          <p:nvPr>
            <p:ph idx="1"/>
          </p:nvPr>
        </p:nvSpPr>
        <p:spPr/>
        <p:txBody>
          <a:bodyPr/>
          <a:lstStyle>
            <a:lvl1pPr>
              <a:lnSpc>
                <a:spcPts val="1800"/>
              </a:lnSpc>
              <a:defRPr sz="1400"/>
            </a:lvl1pPr>
            <a:lvl2pPr>
              <a:lnSpc>
                <a:spcPts val="1800"/>
              </a:lnSpc>
              <a:spcBef>
                <a:spcPts val="1200"/>
              </a:spcBef>
              <a:spcAft>
                <a:spcPts val="1800"/>
              </a:spcAft>
              <a:defRPr sz="1400"/>
            </a:lvl2pPr>
            <a:lvl3pPr marL="1080000">
              <a:lnSpc>
                <a:spcPts val="1800"/>
              </a:lnSpc>
              <a:spcBef>
                <a:spcPts val="0"/>
              </a:spcBef>
              <a:defRPr sz="1400"/>
            </a:lvl3pPr>
            <a:lvl4pPr>
              <a:lnSpc>
                <a:spcPts val="1800"/>
              </a:lnSpc>
              <a:defRPr sz="1400"/>
            </a:lvl4pPr>
            <a:lvl5pPr>
              <a:lnSpc>
                <a:spcPts val="18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p:txBody>
          <a:bodyPr/>
          <a:lstStyle/>
          <a:p>
            <a:fld id="{7DD8F28C-E404-44CF-9F42-4614D03DA8C2}" type="slidenum">
              <a:rPr lang="en-GB" smtClean="0"/>
              <a:t>‹#›</a:t>
            </a:fld>
            <a:endParaRPr lang="en-GB"/>
          </a:p>
        </p:txBody>
      </p:sp>
    </p:spTree>
    <p:extLst>
      <p:ext uri="{BB962C8B-B14F-4D97-AF65-F5344CB8AC3E}">
        <p14:creationId xmlns:p14="http://schemas.microsoft.com/office/powerpoint/2010/main" val="318372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Opt B">
    <p:bg>
      <p:bgPr>
        <a:blipFill dpi="0" rotWithShape="1">
          <a:blip r:embed="rId2">
            <a:lum/>
          </a:blip>
          <a:srcRect/>
          <a:stretch>
            <a:fillRect l="-3000" t="-2000" r="-1000" b="-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1599308"/>
            <a:ext cx="10687621" cy="2665315"/>
          </a:xfrm>
          <a:prstGeom prst="rect">
            <a:avLst/>
          </a:prstGeom>
          <a:gradFill flip="none" rotWithShape="1">
            <a:gsLst>
              <a:gs pos="32000">
                <a:schemeClr val="tx2">
                  <a:alpha val="0"/>
                </a:schemeClr>
              </a:gs>
              <a:gs pos="100000">
                <a:schemeClr val="tx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1798697"/>
            <a:ext cx="7076326" cy="1405230"/>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3435791"/>
            <a:ext cx="4590675" cy="828832"/>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5" name="Picture 4" descr="A black and white logo&#10;&#10;Description automatically generated">
            <a:extLst>
              <a:ext uri="{FF2B5EF4-FFF2-40B4-BE49-F238E27FC236}">
                <a16:creationId xmlns:a16="http://schemas.microsoft.com/office/drawing/2014/main" id="{90CCA132-EBF2-F40B-721A-F400F2AFAD5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114180" y="446324"/>
            <a:ext cx="2151773" cy="707678"/>
          </a:xfrm>
          <a:prstGeom prst="rect">
            <a:avLst/>
          </a:prstGeom>
        </p:spPr>
      </p:pic>
    </p:spTree>
    <p:extLst>
      <p:ext uri="{BB962C8B-B14F-4D97-AF65-F5344CB8AC3E}">
        <p14:creationId xmlns:p14="http://schemas.microsoft.com/office/powerpoint/2010/main" val="2029709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14/18pt Op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3B36-6778-1F75-FD4B-23811864C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038C43-B78A-8B8F-387B-66B238390239}"/>
              </a:ext>
            </a:extLst>
          </p:cNvPr>
          <p:cNvSpPr>
            <a:spLocks noGrp="1"/>
          </p:cNvSpPr>
          <p:nvPr>
            <p:ph idx="1"/>
          </p:nvPr>
        </p:nvSpPr>
        <p:spPr>
          <a:xfrm>
            <a:off x="553819" y="2667599"/>
            <a:ext cx="6588000" cy="4320000"/>
          </a:xfrm>
        </p:spPr>
        <p:txBody>
          <a:bodyPr/>
          <a:lstStyle>
            <a:lvl1pPr>
              <a:lnSpc>
                <a:spcPts val="1800"/>
              </a:lnSpc>
              <a:defRPr sz="1400" b="1" cap="all" baseline="0">
                <a:solidFill>
                  <a:schemeClr val="tx2"/>
                </a:solidFill>
              </a:defRPr>
            </a:lvl1pPr>
            <a:lvl2pPr marL="0" indent="0">
              <a:lnSpc>
                <a:spcPts val="1800"/>
              </a:lnSpc>
              <a:spcBef>
                <a:spcPts val="0"/>
              </a:spcBef>
              <a:spcAft>
                <a:spcPts val="1200"/>
              </a:spcAft>
              <a:buNone/>
              <a:defRPr sz="1400"/>
            </a:lvl2pPr>
            <a:lvl3pPr marL="360000" indent="-360000">
              <a:lnSpc>
                <a:spcPts val="1800"/>
              </a:lnSpc>
              <a:buFont typeface="Arial" panose="020B0604020202020204" pitchFamily="34" charset="0"/>
              <a:buChar char="•"/>
              <a:defRPr sz="1400"/>
            </a:lvl3pPr>
            <a:lvl4pPr marL="720000" indent="-360000">
              <a:lnSpc>
                <a:spcPts val="1800"/>
              </a:lnSpc>
              <a:spcBef>
                <a:spcPts val="0"/>
              </a:spcBef>
              <a:spcAft>
                <a:spcPts val="600"/>
              </a:spcAft>
              <a:buClr>
                <a:srgbClr val="717173"/>
              </a:buClr>
              <a:buFont typeface="Verdana" panose="020B0604030504040204" pitchFamily="34" charset="0"/>
              <a:buChar char="–"/>
              <a:defRPr sz="1400" b="0">
                <a:solidFill>
                  <a:srgbClr val="717173"/>
                </a:solidFill>
              </a:defRPr>
            </a:lvl4pPr>
            <a:lvl5pPr marL="900000" indent="-180000">
              <a:lnSpc>
                <a:spcPts val="18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p:txBody>
          <a:bodyPr/>
          <a:lstStyle/>
          <a:p>
            <a:fld id="{7DD8F28C-E404-44CF-9F42-4614D03DA8C2}" type="slidenum">
              <a:rPr lang="en-GB" smtClean="0"/>
              <a:t>‹#›</a:t>
            </a:fld>
            <a:endParaRPr lang="en-GB"/>
          </a:p>
        </p:txBody>
      </p:sp>
    </p:spTree>
    <p:extLst>
      <p:ext uri="{BB962C8B-B14F-4D97-AF65-F5344CB8AC3E}">
        <p14:creationId xmlns:p14="http://schemas.microsoft.com/office/powerpoint/2010/main" val="369601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 14/18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3B36-6778-1F75-FD4B-23811864C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038C43-B78A-8B8F-387B-66B238390239}"/>
              </a:ext>
            </a:extLst>
          </p:cNvPr>
          <p:cNvSpPr>
            <a:spLocks noGrp="1"/>
          </p:cNvSpPr>
          <p:nvPr>
            <p:ph idx="1"/>
          </p:nvPr>
        </p:nvSpPr>
        <p:spPr>
          <a:xfrm>
            <a:off x="553820" y="2667599"/>
            <a:ext cx="5220000" cy="4320000"/>
          </a:xfrm>
        </p:spPr>
        <p:txBody>
          <a:bodyPr/>
          <a:lstStyle>
            <a:lvl1pPr>
              <a:lnSpc>
                <a:spcPts val="1800"/>
              </a:lnSpc>
              <a:spcBef>
                <a:spcPts val="0"/>
              </a:spcBef>
              <a:spcAft>
                <a:spcPts val="1200"/>
              </a:spcAft>
              <a:defRPr sz="1400"/>
            </a:lvl1pPr>
            <a:lvl2pPr>
              <a:lnSpc>
                <a:spcPts val="1800"/>
              </a:lnSpc>
              <a:spcBef>
                <a:spcPts val="0"/>
              </a:spcBef>
              <a:defRPr sz="1400"/>
            </a:lvl2pPr>
            <a:lvl3pPr>
              <a:lnSpc>
                <a:spcPts val="1800"/>
              </a:lnSpc>
              <a:spcBef>
                <a:spcPts val="0"/>
              </a:spcBef>
              <a:defRPr sz="1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p:txBody>
          <a:bodyPr/>
          <a:lstStyle/>
          <a:p>
            <a:fld id="{7DD8F28C-E404-44CF-9F42-4614D03DA8C2}" type="slidenum">
              <a:rPr lang="en-GB" smtClean="0"/>
              <a:t>‹#›</a:t>
            </a:fld>
            <a:endParaRPr lang="en-GB"/>
          </a:p>
        </p:txBody>
      </p:sp>
    </p:spTree>
    <p:extLst>
      <p:ext uri="{BB962C8B-B14F-4D97-AF65-F5344CB8AC3E}">
        <p14:creationId xmlns:p14="http://schemas.microsoft.com/office/powerpoint/2010/main" val="4051529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 Content - 14/18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3B36-6778-1F75-FD4B-23811864C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038C43-B78A-8B8F-387B-66B238390239}"/>
              </a:ext>
            </a:extLst>
          </p:cNvPr>
          <p:cNvSpPr>
            <a:spLocks noGrp="1"/>
          </p:cNvSpPr>
          <p:nvPr>
            <p:ph idx="1"/>
          </p:nvPr>
        </p:nvSpPr>
        <p:spPr>
          <a:xfrm>
            <a:off x="553821" y="2667599"/>
            <a:ext cx="4392000" cy="4140000"/>
          </a:xfrm>
        </p:spPr>
        <p:txBody>
          <a:bodyPr/>
          <a:lstStyle>
            <a:lvl1pPr>
              <a:lnSpc>
                <a:spcPts val="1800"/>
              </a:lnSpc>
              <a:defRPr sz="1400" b="1" cap="all" baseline="0">
                <a:solidFill>
                  <a:schemeClr val="tx2"/>
                </a:solidFill>
              </a:defRPr>
            </a:lvl1pPr>
            <a:lvl2pPr marL="0" indent="0">
              <a:lnSpc>
                <a:spcPts val="1800"/>
              </a:lnSpc>
              <a:spcBef>
                <a:spcPts val="0"/>
              </a:spcBef>
              <a:spcAft>
                <a:spcPts val="1200"/>
              </a:spcAft>
              <a:buNone/>
              <a:defRPr sz="1400"/>
            </a:lvl2pPr>
            <a:lvl3pPr marL="360000" indent="-360000">
              <a:lnSpc>
                <a:spcPts val="1800"/>
              </a:lnSpc>
              <a:buFont typeface="Arial" panose="020B0604020202020204" pitchFamily="34" charset="0"/>
              <a:buChar char="•"/>
              <a:defRPr sz="1400"/>
            </a:lvl3pPr>
            <a:lvl4pPr marL="720000" indent="-360000">
              <a:lnSpc>
                <a:spcPts val="1800"/>
              </a:lnSpc>
              <a:spcBef>
                <a:spcPts val="0"/>
              </a:spcBef>
              <a:spcAft>
                <a:spcPts val="600"/>
              </a:spcAft>
              <a:buClr>
                <a:srgbClr val="717173"/>
              </a:buClr>
              <a:buFont typeface="Verdana" panose="020B0604030504040204" pitchFamily="34" charset="0"/>
              <a:buChar char="–"/>
              <a:defRPr sz="1400" b="0">
                <a:solidFill>
                  <a:srgbClr val="717173"/>
                </a:solidFill>
              </a:defRPr>
            </a:lvl4pPr>
            <a:lvl5pPr marL="900000" indent="-180000">
              <a:lnSpc>
                <a:spcPts val="1800"/>
              </a:lnSpc>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p:txBody>
          <a:bodyPr/>
          <a:lstStyle/>
          <a:p>
            <a:fld id="{7DD8F28C-E404-44CF-9F42-4614D03DA8C2}" type="slidenum">
              <a:rPr lang="en-GB" smtClean="0"/>
              <a:t>‹#›</a:t>
            </a:fld>
            <a:endParaRPr lang="en-GB"/>
          </a:p>
        </p:txBody>
      </p:sp>
      <p:sp>
        <p:nvSpPr>
          <p:cNvPr id="8" name="Content Placeholder 2">
            <a:extLst>
              <a:ext uri="{FF2B5EF4-FFF2-40B4-BE49-F238E27FC236}">
                <a16:creationId xmlns:a16="http://schemas.microsoft.com/office/drawing/2014/main" id="{71E6A09B-06EB-F022-83A7-3B66240F9636}"/>
              </a:ext>
            </a:extLst>
          </p:cNvPr>
          <p:cNvSpPr>
            <a:spLocks noGrp="1"/>
          </p:cNvSpPr>
          <p:nvPr>
            <p:ph idx="13"/>
          </p:nvPr>
        </p:nvSpPr>
        <p:spPr>
          <a:xfrm>
            <a:off x="5462549" y="2667599"/>
            <a:ext cx="4392000" cy="4140000"/>
          </a:xfrm>
        </p:spPr>
        <p:txBody>
          <a:bodyPr/>
          <a:lstStyle>
            <a:lvl1pPr>
              <a:lnSpc>
                <a:spcPts val="1800"/>
              </a:lnSpc>
              <a:defRPr sz="1400" b="1" cap="all" baseline="0">
                <a:solidFill>
                  <a:schemeClr val="tx2"/>
                </a:solidFill>
              </a:defRPr>
            </a:lvl1pPr>
            <a:lvl2pPr marL="0" indent="0">
              <a:lnSpc>
                <a:spcPts val="1800"/>
              </a:lnSpc>
              <a:spcBef>
                <a:spcPts val="0"/>
              </a:spcBef>
              <a:spcAft>
                <a:spcPts val="1200"/>
              </a:spcAft>
              <a:buNone/>
              <a:defRPr sz="1400"/>
            </a:lvl2pPr>
            <a:lvl3pPr marL="360000" indent="-360000">
              <a:lnSpc>
                <a:spcPts val="1800"/>
              </a:lnSpc>
              <a:buFont typeface="Arial" panose="020B0604020202020204" pitchFamily="34" charset="0"/>
              <a:buChar char="•"/>
              <a:defRPr sz="1400"/>
            </a:lvl3pPr>
            <a:lvl4pPr marL="720000" indent="-360000">
              <a:lnSpc>
                <a:spcPts val="1800"/>
              </a:lnSpc>
              <a:buClr>
                <a:srgbClr val="717173"/>
              </a:buClr>
              <a:buFont typeface="Verdana" panose="020B0604030504040204" pitchFamily="34" charset="0"/>
              <a:buChar char="–"/>
              <a:defRPr sz="1400" b="0">
                <a:solidFill>
                  <a:srgbClr val="717173"/>
                </a:solidFill>
              </a:defRPr>
            </a:lvl4pPr>
            <a:lvl5pPr marL="900000" indent="-180000">
              <a:lnSpc>
                <a:spcPts val="1800"/>
              </a:lnSpc>
              <a:spcBef>
                <a:spcPts val="600"/>
              </a:spcBef>
              <a:spcAft>
                <a:spcPts val="0"/>
              </a:spcAft>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1428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2 Content - 12/14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3B36-6778-1F75-FD4B-23811864C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038C43-B78A-8B8F-387B-66B238390239}"/>
              </a:ext>
            </a:extLst>
          </p:cNvPr>
          <p:cNvSpPr>
            <a:spLocks noGrp="1"/>
          </p:cNvSpPr>
          <p:nvPr>
            <p:ph idx="1"/>
          </p:nvPr>
        </p:nvSpPr>
        <p:spPr>
          <a:xfrm>
            <a:off x="553821" y="2667599"/>
            <a:ext cx="4716764" cy="4320000"/>
          </a:xfrm>
        </p:spPr>
        <p:txBody>
          <a:bodyPr/>
          <a:lstStyle>
            <a:lvl1pPr>
              <a:lnSpc>
                <a:spcPts val="1400"/>
              </a:lnSpc>
              <a:defRPr sz="1200" b="1" cap="all" baseline="0">
                <a:solidFill>
                  <a:schemeClr val="tx2"/>
                </a:solidFill>
              </a:defRPr>
            </a:lvl1pPr>
            <a:lvl2pPr marL="0" indent="0">
              <a:lnSpc>
                <a:spcPts val="1400"/>
              </a:lnSpc>
              <a:spcBef>
                <a:spcPts val="0"/>
              </a:spcBef>
              <a:spcAft>
                <a:spcPts val="1200"/>
              </a:spcAft>
              <a:buNone/>
              <a:defRPr sz="1200"/>
            </a:lvl2pPr>
            <a:lvl3pPr marL="360000" indent="-360000">
              <a:lnSpc>
                <a:spcPts val="1400"/>
              </a:lnSpc>
              <a:buFont typeface="Arial" panose="020B0604020202020204" pitchFamily="34" charset="0"/>
              <a:buChar char="•"/>
              <a:defRPr sz="1200"/>
            </a:lvl3pPr>
            <a:lvl4pPr marL="720000" indent="-360000">
              <a:lnSpc>
                <a:spcPts val="1400"/>
              </a:lnSpc>
              <a:spcBef>
                <a:spcPts val="0"/>
              </a:spcBef>
              <a:spcAft>
                <a:spcPts val="600"/>
              </a:spcAft>
              <a:buClr>
                <a:srgbClr val="717173"/>
              </a:buClr>
              <a:buFont typeface="Verdana" panose="020B0604030504040204" pitchFamily="34" charset="0"/>
              <a:buChar char="–"/>
              <a:defRPr sz="1200" b="0">
                <a:solidFill>
                  <a:srgbClr val="717173"/>
                </a:solidFill>
              </a:defRPr>
            </a:lvl4pPr>
            <a:lvl5pPr marL="900000" indent="-180000">
              <a:lnSpc>
                <a:spcPts val="1400"/>
              </a:lnSpc>
              <a:buFont typeface="Arial" panose="020B0604020202020204"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p:txBody>
          <a:bodyPr/>
          <a:lstStyle/>
          <a:p>
            <a:fld id="{7DD8F28C-E404-44CF-9F42-4614D03DA8C2}" type="slidenum">
              <a:rPr lang="en-GB" smtClean="0"/>
              <a:t>‹#›</a:t>
            </a:fld>
            <a:endParaRPr lang="en-GB"/>
          </a:p>
        </p:txBody>
      </p:sp>
      <p:sp>
        <p:nvSpPr>
          <p:cNvPr id="8" name="Content Placeholder 2">
            <a:extLst>
              <a:ext uri="{FF2B5EF4-FFF2-40B4-BE49-F238E27FC236}">
                <a16:creationId xmlns:a16="http://schemas.microsoft.com/office/drawing/2014/main" id="{71E6A09B-06EB-F022-83A7-3B66240F9636}"/>
              </a:ext>
            </a:extLst>
          </p:cNvPr>
          <p:cNvSpPr>
            <a:spLocks noGrp="1"/>
          </p:cNvSpPr>
          <p:nvPr>
            <p:ph idx="13"/>
          </p:nvPr>
        </p:nvSpPr>
        <p:spPr>
          <a:xfrm>
            <a:off x="5462549" y="2667599"/>
            <a:ext cx="4716764" cy="4320000"/>
          </a:xfrm>
        </p:spPr>
        <p:txBody>
          <a:bodyPr/>
          <a:lstStyle>
            <a:lvl1pPr>
              <a:lnSpc>
                <a:spcPts val="1400"/>
              </a:lnSpc>
              <a:defRPr sz="1200" b="1" cap="all" baseline="0">
                <a:solidFill>
                  <a:schemeClr val="tx2"/>
                </a:solidFill>
              </a:defRPr>
            </a:lvl1pPr>
            <a:lvl2pPr marL="0" indent="0">
              <a:lnSpc>
                <a:spcPts val="1400"/>
              </a:lnSpc>
              <a:spcBef>
                <a:spcPts val="0"/>
              </a:spcBef>
              <a:spcAft>
                <a:spcPts val="1200"/>
              </a:spcAft>
              <a:buNone/>
              <a:defRPr sz="1200"/>
            </a:lvl2pPr>
            <a:lvl3pPr marL="360000" indent="-360000">
              <a:lnSpc>
                <a:spcPts val="1400"/>
              </a:lnSpc>
              <a:buFont typeface="Arial" panose="020B0604020202020204" pitchFamily="34" charset="0"/>
              <a:buChar char="•"/>
              <a:defRPr sz="1200"/>
            </a:lvl3pPr>
            <a:lvl4pPr marL="720000" indent="-360000">
              <a:lnSpc>
                <a:spcPts val="1400"/>
              </a:lnSpc>
              <a:buClr>
                <a:srgbClr val="717173"/>
              </a:buClr>
              <a:buFont typeface="Verdana" panose="020B0604030504040204" pitchFamily="34" charset="0"/>
              <a:buChar char="–"/>
              <a:defRPr sz="1200" b="0">
                <a:solidFill>
                  <a:srgbClr val="717173"/>
                </a:solidFill>
              </a:defRPr>
            </a:lvl4pPr>
            <a:lvl5pPr marL="900000" indent="-180000">
              <a:lnSpc>
                <a:spcPts val="1400"/>
              </a:lnSpc>
              <a:spcBef>
                <a:spcPts val="600"/>
              </a:spcBef>
              <a:spcAft>
                <a:spcPts val="0"/>
              </a:spcAft>
              <a:buFont typeface="Arial" panose="020B0604020202020204"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4249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ntent - 12/14p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038C43-B78A-8B8F-387B-66B238390239}"/>
              </a:ext>
            </a:extLst>
          </p:cNvPr>
          <p:cNvSpPr>
            <a:spLocks noGrp="1"/>
          </p:cNvSpPr>
          <p:nvPr>
            <p:ph idx="1"/>
          </p:nvPr>
        </p:nvSpPr>
        <p:spPr>
          <a:xfrm>
            <a:off x="553821" y="1769364"/>
            <a:ext cx="4716764" cy="5065332"/>
          </a:xfrm>
        </p:spPr>
        <p:txBody>
          <a:bodyPr/>
          <a:lstStyle>
            <a:lvl1pPr>
              <a:lnSpc>
                <a:spcPts val="1400"/>
              </a:lnSpc>
              <a:spcBef>
                <a:spcPts val="0"/>
              </a:spcBef>
              <a:defRPr sz="1200" b="1" cap="all" baseline="0">
                <a:solidFill>
                  <a:schemeClr val="tx2"/>
                </a:solidFill>
              </a:defRPr>
            </a:lvl1pPr>
            <a:lvl2pPr marL="0" indent="0">
              <a:lnSpc>
                <a:spcPts val="1400"/>
              </a:lnSpc>
              <a:spcBef>
                <a:spcPts val="0"/>
              </a:spcBef>
              <a:spcAft>
                <a:spcPts val="1200"/>
              </a:spcAft>
              <a:buNone/>
              <a:defRPr sz="1200"/>
            </a:lvl2pPr>
            <a:lvl3pPr marL="360000" indent="-360000">
              <a:lnSpc>
                <a:spcPts val="1400"/>
              </a:lnSpc>
              <a:buFont typeface="Arial" panose="020B0604020202020204" pitchFamily="34" charset="0"/>
              <a:buChar char="•"/>
              <a:defRPr sz="1200"/>
            </a:lvl3pPr>
            <a:lvl4pPr marL="720000" indent="-360000">
              <a:lnSpc>
                <a:spcPts val="1400"/>
              </a:lnSpc>
              <a:spcBef>
                <a:spcPts val="0"/>
              </a:spcBef>
              <a:spcAft>
                <a:spcPts val="600"/>
              </a:spcAft>
              <a:buClr>
                <a:srgbClr val="717173"/>
              </a:buClr>
              <a:buFont typeface="Verdana" panose="020B0604030504040204" pitchFamily="34" charset="0"/>
              <a:buChar char="–"/>
              <a:defRPr sz="1200" b="0">
                <a:solidFill>
                  <a:srgbClr val="717173"/>
                </a:solidFill>
              </a:defRPr>
            </a:lvl4pPr>
            <a:lvl5pPr marL="900000" indent="-180000">
              <a:lnSpc>
                <a:spcPts val="1400"/>
              </a:lnSpc>
              <a:buFont typeface="Arial" panose="020B0604020202020204"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p:txBody>
          <a:bodyPr/>
          <a:lstStyle/>
          <a:p>
            <a:fld id="{7DD8F28C-E404-44CF-9F42-4614D03DA8C2}" type="slidenum">
              <a:rPr lang="en-GB" smtClean="0"/>
              <a:t>‹#›</a:t>
            </a:fld>
            <a:endParaRPr lang="en-GB"/>
          </a:p>
        </p:txBody>
      </p:sp>
      <p:sp>
        <p:nvSpPr>
          <p:cNvPr id="8" name="Content Placeholder 2">
            <a:extLst>
              <a:ext uri="{FF2B5EF4-FFF2-40B4-BE49-F238E27FC236}">
                <a16:creationId xmlns:a16="http://schemas.microsoft.com/office/drawing/2014/main" id="{71E6A09B-06EB-F022-83A7-3B66240F9636}"/>
              </a:ext>
            </a:extLst>
          </p:cNvPr>
          <p:cNvSpPr>
            <a:spLocks noGrp="1"/>
          </p:cNvSpPr>
          <p:nvPr>
            <p:ph idx="13"/>
          </p:nvPr>
        </p:nvSpPr>
        <p:spPr>
          <a:xfrm>
            <a:off x="5462549" y="1769364"/>
            <a:ext cx="4716764" cy="5065332"/>
          </a:xfrm>
        </p:spPr>
        <p:txBody>
          <a:bodyPr/>
          <a:lstStyle>
            <a:lvl1pPr>
              <a:lnSpc>
                <a:spcPts val="1400"/>
              </a:lnSpc>
              <a:spcBef>
                <a:spcPts val="0"/>
              </a:spcBef>
              <a:defRPr sz="1200" b="1" cap="all" baseline="0">
                <a:solidFill>
                  <a:schemeClr val="tx2"/>
                </a:solidFill>
              </a:defRPr>
            </a:lvl1pPr>
            <a:lvl2pPr marL="0" indent="0">
              <a:lnSpc>
                <a:spcPts val="1400"/>
              </a:lnSpc>
              <a:spcBef>
                <a:spcPts val="0"/>
              </a:spcBef>
              <a:spcAft>
                <a:spcPts val="1200"/>
              </a:spcAft>
              <a:buNone/>
              <a:defRPr sz="1200"/>
            </a:lvl2pPr>
            <a:lvl3pPr marL="360000" indent="-360000">
              <a:lnSpc>
                <a:spcPts val="1400"/>
              </a:lnSpc>
              <a:buFont typeface="Arial" panose="020B0604020202020204" pitchFamily="34" charset="0"/>
              <a:buChar char="•"/>
              <a:defRPr sz="1200"/>
            </a:lvl3pPr>
            <a:lvl4pPr marL="720000" indent="-360000">
              <a:lnSpc>
                <a:spcPts val="1400"/>
              </a:lnSpc>
              <a:buClr>
                <a:srgbClr val="717173"/>
              </a:buClr>
              <a:buFont typeface="Verdana" panose="020B0604030504040204" pitchFamily="34" charset="0"/>
              <a:buChar char="–"/>
              <a:defRPr sz="1200" b="0">
                <a:solidFill>
                  <a:srgbClr val="717173"/>
                </a:solidFill>
              </a:defRPr>
            </a:lvl4pPr>
            <a:lvl5pPr marL="900000" indent="-180000">
              <a:lnSpc>
                <a:spcPts val="1400"/>
              </a:lnSpc>
              <a:spcBef>
                <a:spcPts val="600"/>
              </a:spcBef>
              <a:spcAft>
                <a:spcPts val="0"/>
              </a:spcAft>
              <a:buFont typeface="Arial" panose="020B0604020202020204"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283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3 Content - 12/14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3B36-6778-1F75-FD4B-23811864CE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038C43-B78A-8B8F-387B-66B238390239}"/>
              </a:ext>
            </a:extLst>
          </p:cNvPr>
          <p:cNvSpPr>
            <a:spLocks noGrp="1"/>
          </p:cNvSpPr>
          <p:nvPr>
            <p:ph idx="1"/>
          </p:nvPr>
        </p:nvSpPr>
        <p:spPr>
          <a:xfrm>
            <a:off x="553821" y="2667600"/>
            <a:ext cx="3059662" cy="4320000"/>
          </a:xfrm>
        </p:spPr>
        <p:txBody>
          <a:bodyPr/>
          <a:lstStyle>
            <a:lvl1pPr>
              <a:lnSpc>
                <a:spcPts val="1400"/>
              </a:lnSpc>
              <a:defRPr sz="1200" b="1" cap="all" baseline="0">
                <a:solidFill>
                  <a:schemeClr val="tx2"/>
                </a:solidFill>
              </a:defRPr>
            </a:lvl1pPr>
            <a:lvl2pPr marL="0" indent="0">
              <a:lnSpc>
                <a:spcPts val="1400"/>
              </a:lnSpc>
              <a:spcBef>
                <a:spcPts val="0"/>
              </a:spcBef>
              <a:spcAft>
                <a:spcPts val="600"/>
              </a:spcAft>
              <a:buNone/>
              <a:defRPr sz="1200"/>
            </a:lvl2pPr>
            <a:lvl3pPr marL="360000" indent="-360000">
              <a:lnSpc>
                <a:spcPts val="1400"/>
              </a:lnSpc>
              <a:buFont typeface="Arial" panose="020B0604020202020204" pitchFamily="34" charset="0"/>
              <a:buChar char="•"/>
              <a:defRPr sz="1200"/>
            </a:lvl3pPr>
            <a:lvl4pPr marL="720000" indent="-360000">
              <a:lnSpc>
                <a:spcPts val="1400"/>
              </a:lnSpc>
              <a:spcBef>
                <a:spcPts val="0"/>
              </a:spcBef>
              <a:spcAft>
                <a:spcPts val="600"/>
              </a:spcAft>
              <a:buClr>
                <a:srgbClr val="717173"/>
              </a:buClr>
              <a:buFont typeface="Verdana" panose="020B0604030504040204" pitchFamily="34" charset="0"/>
              <a:buChar char="–"/>
              <a:defRPr sz="1200" b="0">
                <a:solidFill>
                  <a:srgbClr val="717173"/>
                </a:solidFill>
              </a:defRPr>
            </a:lvl4pPr>
            <a:lvl5pPr marL="900000" indent="-180000">
              <a:lnSpc>
                <a:spcPts val="1400"/>
              </a:lnSpc>
              <a:buFont typeface="Arial" panose="020B0604020202020204"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p:txBody>
          <a:bodyPr/>
          <a:lstStyle/>
          <a:p>
            <a:fld id="{7DD8F28C-E404-44CF-9F42-4614D03DA8C2}" type="slidenum">
              <a:rPr lang="en-GB" smtClean="0"/>
              <a:t>‹#›</a:t>
            </a:fld>
            <a:endParaRPr lang="en-GB"/>
          </a:p>
        </p:txBody>
      </p:sp>
      <p:sp>
        <p:nvSpPr>
          <p:cNvPr id="8" name="Content Placeholder 2">
            <a:extLst>
              <a:ext uri="{FF2B5EF4-FFF2-40B4-BE49-F238E27FC236}">
                <a16:creationId xmlns:a16="http://schemas.microsoft.com/office/drawing/2014/main" id="{71E6A09B-06EB-F022-83A7-3B66240F9636}"/>
              </a:ext>
            </a:extLst>
          </p:cNvPr>
          <p:cNvSpPr>
            <a:spLocks noGrp="1"/>
          </p:cNvSpPr>
          <p:nvPr>
            <p:ph idx="13"/>
          </p:nvPr>
        </p:nvSpPr>
        <p:spPr>
          <a:xfrm>
            <a:off x="3839451" y="2667600"/>
            <a:ext cx="3088233" cy="4320000"/>
          </a:xfrm>
        </p:spPr>
        <p:txBody>
          <a:bodyPr/>
          <a:lstStyle>
            <a:lvl1pPr>
              <a:lnSpc>
                <a:spcPts val="1400"/>
              </a:lnSpc>
              <a:defRPr sz="1200" b="1" cap="all" baseline="0">
                <a:solidFill>
                  <a:schemeClr val="tx2"/>
                </a:solidFill>
              </a:defRPr>
            </a:lvl1pPr>
            <a:lvl2pPr marL="0" indent="0">
              <a:lnSpc>
                <a:spcPts val="1400"/>
              </a:lnSpc>
              <a:spcBef>
                <a:spcPts val="0"/>
              </a:spcBef>
              <a:spcAft>
                <a:spcPts val="600"/>
              </a:spcAft>
              <a:buNone/>
              <a:defRPr sz="1200"/>
            </a:lvl2pPr>
            <a:lvl3pPr marL="360000" indent="-360000">
              <a:lnSpc>
                <a:spcPts val="1400"/>
              </a:lnSpc>
              <a:buFont typeface="Arial" panose="020B0604020202020204" pitchFamily="34" charset="0"/>
              <a:buChar char="•"/>
              <a:defRPr sz="1200"/>
            </a:lvl3pPr>
            <a:lvl4pPr marL="720000" indent="-360000">
              <a:lnSpc>
                <a:spcPts val="1400"/>
              </a:lnSpc>
              <a:buClr>
                <a:srgbClr val="717173"/>
              </a:buClr>
              <a:buFont typeface="Verdana" panose="020B0604030504040204" pitchFamily="34" charset="0"/>
              <a:buChar char="–"/>
              <a:defRPr sz="1200" b="0">
                <a:solidFill>
                  <a:srgbClr val="717173"/>
                </a:solidFill>
              </a:defRPr>
            </a:lvl4pPr>
            <a:lvl5pPr marL="900000" indent="-180000">
              <a:lnSpc>
                <a:spcPts val="1400"/>
              </a:lnSpc>
              <a:spcBef>
                <a:spcPts val="600"/>
              </a:spcBef>
              <a:spcAft>
                <a:spcPts val="0"/>
              </a:spcAft>
              <a:buFont typeface="Arial" panose="020B0604020202020204"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75AFFF32-D37B-EA2B-C43A-950DD6C10BF8}"/>
              </a:ext>
            </a:extLst>
          </p:cNvPr>
          <p:cNvSpPr>
            <a:spLocks noGrp="1"/>
          </p:cNvSpPr>
          <p:nvPr>
            <p:ph idx="14"/>
          </p:nvPr>
        </p:nvSpPr>
        <p:spPr>
          <a:xfrm>
            <a:off x="7168858" y="2667600"/>
            <a:ext cx="3148352" cy="4320000"/>
          </a:xfrm>
        </p:spPr>
        <p:txBody>
          <a:bodyPr/>
          <a:lstStyle>
            <a:lvl1pPr>
              <a:lnSpc>
                <a:spcPts val="1400"/>
              </a:lnSpc>
              <a:defRPr sz="1200" b="1" cap="all" baseline="0">
                <a:solidFill>
                  <a:schemeClr val="tx2"/>
                </a:solidFill>
              </a:defRPr>
            </a:lvl1pPr>
            <a:lvl2pPr marL="0" indent="0">
              <a:lnSpc>
                <a:spcPts val="1400"/>
              </a:lnSpc>
              <a:spcBef>
                <a:spcPts val="0"/>
              </a:spcBef>
              <a:spcAft>
                <a:spcPts val="600"/>
              </a:spcAft>
              <a:buNone/>
              <a:defRPr sz="1200"/>
            </a:lvl2pPr>
            <a:lvl3pPr marL="360000" indent="-360000">
              <a:lnSpc>
                <a:spcPts val="1400"/>
              </a:lnSpc>
              <a:buFont typeface="Arial" panose="020B0604020202020204" pitchFamily="34" charset="0"/>
              <a:buChar char="•"/>
              <a:defRPr sz="1200"/>
            </a:lvl3pPr>
            <a:lvl4pPr marL="720000" indent="-360000">
              <a:lnSpc>
                <a:spcPts val="1400"/>
              </a:lnSpc>
              <a:buClr>
                <a:srgbClr val="717173"/>
              </a:buClr>
              <a:buFont typeface="Verdana" panose="020B0604030504040204" pitchFamily="34" charset="0"/>
              <a:buChar char="–"/>
              <a:defRPr sz="1200" b="0">
                <a:solidFill>
                  <a:srgbClr val="717173"/>
                </a:solidFill>
              </a:defRPr>
            </a:lvl4pPr>
            <a:lvl5pPr marL="900000" indent="-180000">
              <a:lnSpc>
                <a:spcPts val="1400"/>
              </a:lnSpc>
              <a:spcBef>
                <a:spcPts val="600"/>
              </a:spcBef>
              <a:spcAft>
                <a:spcPts val="0"/>
              </a:spcAft>
              <a:buFont typeface="Arial" panose="020B0604020202020204"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5268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Image">
    <p:bg>
      <p:bgPr>
        <a:blipFill dpi="0" rotWithShape="1">
          <a:blip r:embed="rId2">
            <a:lum/>
          </a:blip>
          <a:srcRect/>
          <a:stretch>
            <a:fillRect l="22000" t="-1000" r="-36000" b="-5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00BC14-8601-238B-9F81-C1B0BBA12A34}"/>
              </a:ext>
            </a:extLst>
          </p:cNvPr>
          <p:cNvSpPr/>
          <p:nvPr userDrawn="1"/>
        </p:nvSpPr>
        <p:spPr>
          <a:xfrm>
            <a:off x="0" y="-1"/>
            <a:ext cx="6852362" cy="75882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840B3B36-6778-1F75-FD4B-23811864CE31}"/>
              </a:ext>
            </a:extLst>
          </p:cNvPr>
          <p:cNvSpPr>
            <a:spLocks noGrp="1"/>
          </p:cNvSpPr>
          <p:nvPr>
            <p:ph type="title"/>
          </p:nvPr>
        </p:nvSpPr>
        <p:spPr>
          <a:xfrm>
            <a:off x="525250" y="1177200"/>
            <a:ext cx="5347915" cy="907815"/>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038C43-B78A-8B8F-387B-66B238390239}"/>
              </a:ext>
            </a:extLst>
          </p:cNvPr>
          <p:cNvSpPr>
            <a:spLocks noGrp="1"/>
          </p:cNvSpPr>
          <p:nvPr>
            <p:ph idx="1"/>
          </p:nvPr>
        </p:nvSpPr>
        <p:spPr>
          <a:xfrm>
            <a:off x="553821" y="2667599"/>
            <a:ext cx="5319345" cy="4320000"/>
          </a:xfrm>
        </p:spPr>
        <p:txBody>
          <a:bodyPr/>
          <a:lstStyle>
            <a:lvl1pPr>
              <a:lnSpc>
                <a:spcPts val="1800"/>
              </a:lnSpc>
              <a:spcBef>
                <a:spcPts val="0"/>
              </a:spcBef>
              <a:spcAft>
                <a:spcPts val="1200"/>
              </a:spcAft>
              <a:defRPr sz="1400" b="0">
                <a:solidFill>
                  <a:schemeClr val="bg1"/>
                </a:solidFill>
              </a:defRPr>
            </a:lvl1pPr>
            <a:lvl2pPr marL="0" indent="0">
              <a:lnSpc>
                <a:spcPts val="1800"/>
              </a:lnSpc>
              <a:spcBef>
                <a:spcPts val="0"/>
              </a:spcBef>
              <a:spcAft>
                <a:spcPts val="1200"/>
              </a:spcAft>
              <a:buNone/>
              <a:defRPr sz="1400">
                <a:solidFill>
                  <a:schemeClr val="bg1"/>
                </a:solidFill>
              </a:defRPr>
            </a:lvl2pPr>
            <a:lvl3pPr marL="360000" indent="-360000">
              <a:lnSpc>
                <a:spcPts val="1800"/>
              </a:lnSpc>
              <a:spcBef>
                <a:spcPts val="0"/>
              </a:spcBef>
              <a:spcAft>
                <a:spcPts val="1200"/>
              </a:spcAft>
              <a:buClr>
                <a:schemeClr val="bg1"/>
              </a:buClr>
              <a:buFont typeface="Arial" panose="020B0604020202020204" pitchFamily="34" charset="0"/>
              <a:buChar char="•"/>
              <a:defRPr sz="1400">
                <a:solidFill>
                  <a:schemeClr val="bg1"/>
                </a:solidFill>
              </a:defRPr>
            </a:lvl3pPr>
            <a:lvl4pPr marL="720000" indent="-360000">
              <a:lnSpc>
                <a:spcPts val="1800"/>
              </a:lnSpc>
              <a:spcBef>
                <a:spcPts val="0"/>
              </a:spcBef>
              <a:spcAft>
                <a:spcPts val="1200"/>
              </a:spcAft>
              <a:buClr>
                <a:schemeClr val="bg1"/>
              </a:buClr>
              <a:buFont typeface="Verdana" panose="020B0604030504040204" pitchFamily="34" charset="0"/>
              <a:buChar char="–"/>
              <a:defRPr sz="1400" b="0">
                <a:solidFill>
                  <a:schemeClr val="bg1"/>
                </a:solidFill>
              </a:defRPr>
            </a:lvl4pPr>
            <a:lvl5pPr marL="900000" indent="-180000">
              <a:lnSpc>
                <a:spcPts val="1800"/>
              </a:lnSpc>
              <a:spcBef>
                <a:spcPts val="0"/>
              </a:spcBef>
              <a:spcAft>
                <a:spcPts val="1200"/>
              </a:spcAft>
              <a:buFont typeface="Arial" panose="020B0604020202020204" pitchFamily="34" charset="0"/>
              <a:buChar char="•"/>
              <a:defRPr sz="1400">
                <a:solidFill>
                  <a:schemeClr val="bg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a:xfrm>
            <a:off x="9413336" y="7199876"/>
            <a:ext cx="828550" cy="195919"/>
          </a:xfrm>
        </p:spPr>
        <p:txBody>
          <a:bodyPr/>
          <a:lstStyle>
            <a:lvl1pPr>
              <a:defRPr>
                <a:solidFill>
                  <a:schemeClr val="bg1"/>
                </a:solidFill>
              </a:defRPr>
            </a:lvl1pPr>
          </a:lstStyle>
          <a:p>
            <a:fld id="{7DD8F28C-E404-44CF-9F42-4614D03DA8C2}" type="slidenum">
              <a:rPr lang="en-GB" smtClean="0"/>
              <a:pPr/>
              <a:t>‹#›</a:t>
            </a:fld>
            <a:endParaRPr lang="en-GB"/>
          </a:p>
        </p:txBody>
      </p:sp>
      <p:pic>
        <p:nvPicPr>
          <p:cNvPr id="4" name="Picture 3" descr="A purple text on a black background&#10;&#10;Description automatically generated">
            <a:extLst>
              <a:ext uri="{FF2B5EF4-FFF2-40B4-BE49-F238E27FC236}">
                <a16:creationId xmlns:a16="http://schemas.microsoft.com/office/drawing/2014/main" id="{E6DA7FE2-B7F0-068B-768B-C06D65AB16A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25886" y="393955"/>
            <a:ext cx="2001266" cy="659397"/>
          </a:xfrm>
          <a:prstGeom prst="rect">
            <a:avLst/>
          </a:prstGeom>
        </p:spPr>
      </p:pic>
    </p:spTree>
    <p:extLst>
      <p:ext uri="{BB962C8B-B14F-4D97-AF65-F5344CB8AC3E}">
        <p14:creationId xmlns:p14="http://schemas.microsoft.com/office/powerpoint/2010/main" val="2335933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3A3962-E17A-0804-62DA-3D5FBB2D3290}"/>
              </a:ext>
            </a:extLst>
          </p:cNvPr>
          <p:cNvSpPr/>
          <p:nvPr userDrawn="1"/>
        </p:nvSpPr>
        <p:spPr>
          <a:xfrm>
            <a:off x="529972" y="1187496"/>
            <a:ext cx="9634887" cy="59853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3" name="Content Placeholder 2">
            <a:extLst>
              <a:ext uri="{FF2B5EF4-FFF2-40B4-BE49-F238E27FC236}">
                <a16:creationId xmlns:a16="http://schemas.microsoft.com/office/drawing/2014/main" id="{0D038C43-B78A-8B8F-387B-66B238390239}"/>
              </a:ext>
            </a:extLst>
          </p:cNvPr>
          <p:cNvSpPr>
            <a:spLocks noGrp="1"/>
          </p:cNvSpPr>
          <p:nvPr>
            <p:ph idx="1"/>
          </p:nvPr>
        </p:nvSpPr>
        <p:spPr>
          <a:xfrm>
            <a:off x="525250" y="3115175"/>
            <a:ext cx="9641313" cy="3252183"/>
          </a:xfrm>
        </p:spPr>
        <p:txBody>
          <a:bodyPr lIns="1440000" rIns="1440000"/>
          <a:lstStyle>
            <a:lvl1pPr algn="ctr">
              <a:lnSpc>
                <a:spcPct val="100000"/>
              </a:lnSpc>
              <a:spcBef>
                <a:spcPts val="0"/>
              </a:spcBef>
              <a:defRPr sz="3200" b="1" i="1">
                <a:solidFill>
                  <a:srgbClr val="AEA5B8"/>
                </a:solidFill>
              </a:defRPr>
            </a:lvl1pPr>
            <a:lvl2pPr marL="0" indent="0" algn="ctr">
              <a:lnSpc>
                <a:spcPct val="100000"/>
              </a:lnSpc>
              <a:spcBef>
                <a:spcPts val="0"/>
              </a:spcBef>
              <a:spcAft>
                <a:spcPts val="0"/>
              </a:spcAft>
              <a:buNone/>
              <a:defRPr sz="1800">
                <a:solidFill>
                  <a:srgbClr val="AEA5B8"/>
                </a:solidFill>
              </a:defRPr>
            </a:lvl2pPr>
            <a:lvl3pPr marL="0" indent="0" algn="ctr">
              <a:lnSpc>
                <a:spcPct val="100000"/>
              </a:lnSpc>
              <a:spcBef>
                <a:spcPts val="0"/>
              </a:spcBef>
              <a:spcAft>
                <a:spcPts val="0"/>
              </a:spcAft>
              <a:buClr>
                <a:schemeClr val="bg1"/>
              </a:buClr>
              <a:buFont typeface="Arial" panose="020B0604020202020204" pitchFamily="34" charset="0"/>
              <a:buNone/>
              <a:defRPr sz="1800">
                <a:solidFill>
                  <a:schemeClr val="bg1"/>
                </a:solidFill>
              </a:defRPr>
            </a:lvl3pPr>
            <a:lvl4pPr marL="360000" indent="0" algn="ctr">
              <a:lnSpc>
                <a:spcPct val="100000"/>
              </a:lnSpc>
              <a:spcBef>
                <a:spcPts val="0"/>
              </a:spcBef>
              <a:spcAft>
                <a:spcPts val="0"/>
              </a:spcAft>
              <a:buClr>
                <a:schemeClr val="bg1"/>
              </a:buClr>
              <a:buFont typeface="Verdana" panose="020B0604030504040204" pitchFamily="34" charset="0"/>
              <a:buNone/>
              <a:defRPr sz="1800" b="0">
                <a:solidFill>
                  <a:schemeClr val="bg1"/>
                </a:solidFill>
              </a:defRPr>
            </a:lvl4pPr>
            <a:lvl5pPr marL="720000" indent="0" algn="ctr">
              <a:lnSpc>
                <a:spcPct val="100000"/>
              </a:lnSpc>
              <a:spcBef>
                <a:spcPts val="0"/>
              </a:spcBef>
              <a:spcAft>
                <a:spcPts val="0"/>
              </a:spcAft>
              <a:buFont typeface="Arial" panose="020B0604020202020204" pitchFamily="34" charset="0"/>
              <a:buNone/>
              <a:defRPr sz="1800">
                <a:solidFill>
                  <a:schemeClr val="bg1"/>
                </a:solidFill>
              </a:defRPr>
            </a:lvl5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a:xfrm>
            <a:off x="9413336" y="7199876"/>
            <a:ext cx="828550" cy="195919"/>
          </a:xfrm>
        </p:spPr>
        <p:txBody>
          <a:bodyPr/>
          <a:lstStyle>
            <a:lvl1pPr>
              <a:defRPr>
                <a:solidFill>
                  <a:schemeClr val="tx1"/>
                </a:solidFill>
              </a:defRPr>
            </a:lvl1pPr>
          </a:lstStyle>
          <a:p>
            <a:fld id="{7DD8F28C-E404-44CF-9F42-4614D03DA8C2}" type="slidenum">
              <a:rPr lang="en-GB" smtClean="0"/>
              <a:pPr/>
              <a:t>‹#›</a:t>
            </a:fld>
            <a:endParaRPr lang="en-GB"/>
          </a:p>
        </p:txBody>
      </p:sp>
      <p:pic>
        <p:nvPicPr>
          <p:cNvPr id="2" name="Picture 1" descr="A purple text on a black background&#10;&#10;Description automatically generated">
            <a:extLst>
              <a:ext uri="{FF2B5EF4-FFF2-40B4-BE49-F238E27FC236}">
                <a16:creationId xmlns:a16="http://schemas.microsoft.com/office/drawing/2014/main" id="{767B6ED6-06C1-E6E6-5A95-C2CCEB97257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225886" y="393955"/>
            <a:ext cx="2001266" cy="659397"/>
          </a:xfrm>
          <a:prstGeom prst="rect">
            <a:avLst/>
          </a:prstGeom>
        </p:spPr>
      </p:pic>
    </p:spTree>
    <p:extLst>
      <p:ext uri="{BB962C8B-B14F-4D97-AF65-F5344CB8AC3E}">
        <p14:creationId xmlns:p14="http://schemas.microsoft.com/office/powerpoint/2010/main" val="81199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Slide - Opt A">
    <p:bg>
      <p:bgPr>
        <a:blipFill dpi="0" rotWithShape="1">
          <a:blip r:embed="rId2">
            <a:lum/>
          </a:blip>
          <a:srcRect/>
          <a:stretch>
            <a:fillRect l="-5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00BC14-8601-238B-9F81-C1B0BBA12A34}"/>
              </a:ext>
            </a:extLst>
          </p:cNvPr>
          <p:cNvSpPr/>
          <p:nvPr userDrawn="1"/>
        </p:nvSpPr>
        <p:spPr>
          <a:xfrm>
            <a:off x="-1" y="2567341"/>
            <a:ext cx="10687621" cy="1286617"/>
          </a:xfrm>
          <a:prstGeom prst="rect">
            <a:avLst/>
          </a:prstGeom>
          <a:solidFill>
            <a:schemeClr val="accent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840B3B36-6778-1F75-FD4B-23811864CE31}"/>
              </a:ext>
            </a:extLst>
          </p:cNvPr>
          <p:cNvSpPr>
            <a:spLocks noGrp="1"/>
          </p:cNvSpPr>
          <p:nvPr>
            <p:ph type="title"/>
          </p:nvPr>
        </p:nvSpPr>
        <p:spPr>
          <a:xfrm>
            <a:off x="461654" y="2658875"/>
            <a:ext cx="9716988" cy="1108031"/>
          </a:xfrm>
        </p:spPr>
        <p:txBody>
          <a:bodyPr anchor="ctr"/>
          <a:lstStyle>
            <a:lvl1pPr>
              <a:defRPr sz="3800" b="0">
                <a:solidFill>
                  <a:schemeClr val="bg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a:xfrm>
            <a:off x="9413336" y="7199876"/>
            <a:ext cx="828550" cy="195919"/>
          </a:xfrm>
        </p:spPr>
        <p:txBody>
          <a:bodyPr/>
          <a:lstStyle>
            <a:lvl1pPr>
              <a:defRPr>
                <a:solidFill>
                  <a:schemeClr val="bg1"/>
                </a:solidFill>
              </a:defRPr>
            </a:lvl1pPr>
          </a:lstStyle>
          <a:p>
            <a:fld id="{7DD8F28C-E404-44CF-9F42-4614D03DA8C2}" type="slidenum">
              <a:rPr lang="en-GB" smtClean="0"/>
              <a:pPr/>
              <a:t>‹#›</a:t>
            </a:fld>
            <a:endParaRPr lang="en-GB"/>
          </a:p>
        </p:txBody>
      </p:sp>
      <p:pic>
        <p:nvPicPr>
          <p:cNvPr id="14" name="Picture 13">
            <a:extLst>
              <a:ext uri="{FF2B5EF4-FFF2-40B4-BE49-F238E27FC236}">
                <a16:creationId xmlns:a16="http://schemas.microsoft.com/office/drawing/2014/main" id="{C5BA9C57-0C6A-A9D7-F39A-DFA56270395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168656" y="376782"/>
            <a:ext cx="2009986" cy="664766"/>
          </a:xfrm>
          <a:prstGeom prst="rect">
            <a:avLst/>
          </a:prstGeom>
        </p:spPr>
      </p:pic>
    </p:spTree>
    <p:extLst>
      <p:ext uri="{BB962C8B-B14F-4D97-AF65-F5344CB8AC3E}">
        <p14:creationId xmlns:p14="http://schemas.microsoft.com/office/powerpoint/2010/main" val="43030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 Opt B">
    <p:bg>
      <p:bgPr>
        <a:blipFill dpi="0" rotWithShape="1">
          <a:blip r:embed="rId2">
            <a:lum/>
          </a:blip>
          <a:srcRect/>
          <a:stretch>
            <a:fillRect l="-11000" b="-5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00BC14-8601-238B-9F81-C1B0BBA12A34}"/>
              </a:ext>
            </a:extLst>
          </p:cNvPr>
          <p:cNvSpPr/>
          <p:nvPr userDrawn="1"/>
        </p:nvSpPr>
        <p:spPr>
          <a:xfrm>
            <a:off x="0" y="1977725"/>
            <a:ext cx="10687621" cy="1722698"/>
          </a:xfrm>
          <a:prstGeom prst="rect">
            <a:avLst/>
          </a:prstGeom>
          <a:solidFill>
            <a:schemeClr val="accent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840B3B36-6778-1F75-FD4B-23811864CE31}"/>
              </a:ext>
            </a:extLst>
          </p:cNvPr>
          <p:cNvSpPr>
            <a:spLocks noGrp="1"/>
          </p:cNvSpPr>
          <p:nvPr>
            <p:ph type="title"/>
          </p:nvPr>
        </p:nvSpPr>
        <p:spPr>
          <a:xfrm>
            <a:off x="461654" y="1977725"/>
            <a:ext cx="9716988" cy="1665033"/>
          </a:xfrm>
        </p:spPr>
        <p:txBody>
          <a:bodyPr anchor="ctr"/>
          <a:lstStyle>
            <a:lvl1pPr>
              <a:lnSpc>
                <a:spcPts val="4200"/>
              </a:lnSpc>
              <a:defRPr sz="3800" b="0">
                <a:solidFill>
                  <a:schemeClr val="bg1"/>
                </a:solidFill>
              </a:defRPr>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B02A9DED-5BBB-EDBA-B606-2F78ABA4B0AB}"/>
              </a:ext>
            </a:extLst>
          </p:cNvPr>
          <p:cNvSpPr>
            <a:spLocks noGrp="1"/>
          </p:cNvSpPr>
          <p:nvPr>
            <p:ph type="sldNum" sz="quarter" idx="12"/>
          </p:nvPr>
        </p:nvSpPr>
        <p:spPr>
          <a:xfrm>
            <a:off x="9413336" y="7199876"/>
            <a:ext cx="828550" cy="195919"/>
          </a:xfrm>
        </p:spPr>
        <p:txBody>
          <a:bodyPr/>
          <a:lstStyle>
            <a:lvl1pPr>
              <a:defRPr>
                <a:solidFill>
                  <a:schemeClr val="bg1"/>
                </a:solidFill>
              </a:defRPr>
            </a:lvl1pPr>
          </a:lstStyle>
          <a:p>
            <a:fld id="{7DD8F28C-E404-44CF-9F42-4614D03DA8C2}" type="slidenum">
              <a:rPr lang="en-GB" smtClean="0"/>
              <a:pPr/>
              <a:t>‹#›</a:t>
            </a:fld>
            <a:endParaRPr lang="en-GB"/>
          </a:p>
        </p:txBody>
      </p:sp>
      <p:pic>
        <p:nvPicPr>
          <p:cNvPr id="14" name="Picture 13">
            <a:extLst>
              <a:ext uri="{FF2B5EF4-FFF2-40B4-BE49-F238E27FC236}">
                <a16:creationId xmlns:a16="http://schemas.microsoft.com/office/drawing/2014/main" id="{C5BA9C57-0C6A-A9D7-F39A-DFA56270395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8168656" y="376782"/>
            <a:ext cx="2009986" cy="664766"/>
          </a:xfrm>
          <a:prstGeom prst="rect">
            <a:avLst/>
          </a:prstGeom>
        </p:spPr>
      </p:pic>
    </p:spTree>
    <p:extLst>
      <p:ext uri="{BB962C8B-B14F-4D97-AF65-F5344CB8AC3E}">
        <p14:creationId xmlns:p14="http://schemas.microsoft.com/office/powerpoint/2010/main" val="94825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Opt C">
    <p:bg>
      <p:bgPr>
        <a:blipFill dpi="0" rotWithShape="1">
          <a:blip r:embed="rId2">
            <a:lum/>
          </a:blip>
          <a:srcRect/>
          <a:stretch>
            <a:fillRect l="-4000" t="-6000" r="-15000" b="-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1599308"/>
            <a:ext cx="10687621" cy="2665315"/>
          </a:xfrm>
          <a:prstGeom prst="rect">
            <a:avLst/>
          </a:prstGeom>
          <a:gradFill flip="none" rotWithShape="1">
            <a:gsLst>
              <a:gs pos="0">
                <a:schemeClr val="tx2">
                  <a:alpha val="0"/>
                </a:schemeClr>
              </a:gs>
              <a:gs pos="100000">
                <a:schemeClr val="tx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1798697"/>
            <a:ext cx="7226971" cy="1405230"/>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3435791"/>
            <a:ext cx="4590675" cy="828832"/>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descr="A purple text on a black background&#10;&#10;Description automatically generated">
            <a:extLst>
              <a:ext uri="{FF2B5EF4-FFF2-40B4-BE49-F238E27FC236}">
                <a16:creationId xmlns:a16="http://schemas.microsoft.com/office/drawing/2014/main" id="{5C487764-39E2-2C88-AF51-0592BC4BD40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225886" y="393955"/>
            <a:ext cx="2001266" cy="659397"/>
          </a:xfrm>
          <a:prstGeom prst="rect">
            <a:avLst/>
          </a:prstGeom>
        </p:spPr>
      </p:pic>
    </p:spTree>
    <p:extLst>
      <p:ext uri="{BB962C8B-B14F-4D97-AF65-F5344CB8AC3E}">
        <p14:creationId xmlns:p14="http://schemas.microsoft.com/office/powerpoint/2010/main" val="22687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Opt D">
    <p:bg>
      <p:bgPr>
        <a:blipFill dpi="0" rotWithShape="1">
          <a:blip r:embed="rId2">
            <a:lum/>
          </a:blip>
          <a:srcRect/>
          <a:stretch>
            <a:fillRect l="-27000" b="-1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1599308"/>
            <a:ext cx="10687621" cy="2665315"/>
          </a:xfrm>
          <a:prstGeom prst="rect">
            <a:avLst/>
          </a:prstGeom>
          <a:gradFill flip="none" rotWithShape="1">
            <a:gsLst>
              <a:gs pos="0">
                <a:schemeClr val="tx2">
                  <a:alpha val="0"/>
                </a:schemeClr>
              </a:gs>
              <a:gs pos="100000">
                <a:schemeClr val="tx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1798697"/>
            <a:ext cx="7226971" cy="1405230"/>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3435791"/>
            <a:ext cx="4590675" cy="828832"/>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descr="A black and white logo&#10;&#10;Description automatically generated">
            <a:extLst>
              <a:ext uri="{FF2B5EF4-FFF2-40B4-BE49-F238E27FC236}">
                <a16:creationId xmlns:a16="http://schemas.microsoft.com/office/drawing/2014/main" id="{B4D07F88-5BCD-EB80-4E82-B7167264AAC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114180" y="446324"/>
            <a:ext cx="2151773" cy="707678"/>
          </a:xfrm>
          <a:prstGeom prst="rect">
            <a:avLst/>
          </a:prstGeom>
        </p:spPr>
      </p:pic>
    </p:spTree>
    <p:extLst>
      <p:ext uri="{BB962C8B-B14F-4D97-AF65-F5344CB8AC3E}">
        <p14:creationId xmlns:p14="http://schemas.microsoft.com/office/powerpoint/2010/main" val="158748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 Opt E">
    <p:bg>
      <p:bgPr>
        <a:blipFill dpi="0" rotWithShape="1">
          <a:blip r:embed="rId2">
            <a:lum/>
          </a:blip>
          <a:srcRect/>
          <a:stretch>
            <a:fillRect l="-5000" t="-2000" r="-23000" b="-18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697675B-2DC4-81A1-D7F4-E3FEA6C01EF1}"/>
              </a:ext>
            </a:extLst>
          </p:cNvPr>
          <p:cNvSpPr/>
          <p:nvPr userDrawn="1"/>
        </p:nvSpPr>
        <p:spPr>
          <a:xfrm>
            <a:off x="7808306" y="1"/>
            <a:ext cx="2883507" cy="1798696"/>
          </a:xfrm>
          <a:prstGeom prst="rect">
            <a:avLst/>
          </a:prstGeom>
          <a:gradFill>
            <a:gsLst>
              <a:gs pos="32000">
                <a:schemeClr val="tx1">
                  <a:alpha val="0"/>
                </a:schemeClr>
              </a:gs>
              <a:gs pos="100000">
                <a:schemeClr val="tx1">
                  <a:alpha val="68000"/>
                </a:schemeClr>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8F31962-CF5B-BB95-5E2F-E8D680A41B33}"/>
              </a:ext>
            </a:extLst>
          </p:cNvPr>
          <p:cNvSpPr/>
          <p:nvPr userDrawn="1"/>
        </p:nvSpPr>
        <p:spPr>
          <a:xfrm>
            <a:off x="0" y="1674992"/>
            <a:ext cx="10687621" cy="3405750"/>
          </a:xfrm>
          <a:prstGeom prst="rect">
            <a:avLst/>
          </a:prstGeom>
          <a:gradFill flip="none" rotWithShape="1">
            <a:gsLst>
              <a:gs pos="26000">
                <a:schemeClr val="tx2">
                  <a:alpha val="0"/>
                </a:schemeClr>
              </a:gs>
              <a:gs pos="100000">
                <a:schemeClr val="tx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1798696"/>
            <a:ext cx="6247775" cy="2016507"/>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4024860"/>
            <a:ext cx="4590675" cy="828832"/>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descr="A black and white logo&#10;&#10;Description automatically generated">
            <a:extLst>
              <a:ext uri="{FF2B5EF4-FFF2-40B4-BE49-F238E27FC236}">
                <a16:creationId xmlns:a16="http://schemas.microsoft.com/office/drawing/2014/main" id="{41020AFE-F7F5-EE31-B3B0-F0A0425C6C4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114180" y="446324"/>
            <a:ext cx="2151773" cy="707678"/>
          </a:xfrm>
          <a:prstGeom prst="rect">
            <a:avLst/>
          </a:prstGeom>
        </p:spPr>
      </p:pic>
    </p:spTree>
    <p:extLst>
      <p:ext uri="{BB962C8B-B14F-4D97-AF65-F5344CB8AC3E}">
        <p14:creationId xmlns:p14="http://schemas.microsoft.com/office/powerpoint/2010/main" val="180066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Header Bar Opt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0"/>
            <a:ext cx="10691813" cy="14052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pic>
        <p:nvPicPr>
          <p:cNvPr id="4" name="Picture 3" descr="A black and white logo&#10;&#10;Description automatically generated">
            <a:extLst>
              <a:ext uri="{FF2B5EF4-FFF2-40B4-BE49-F238E27FC236}">
                <a16:creationId xmlns:a16="http://schemas.microsoft.com/office/drawing/2014/main" id="{49FFD432-C4AE-0056-7E4C-A8E0E55553D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114180" y="446324"/>
            <a:ext cx="2151773" cy="707678"/>
          </a:xfrm>
          <a:prstGeom prst="rect">
            <a:avLst/>
          </a:prstGeom>
        </p:spPr>
      </p:pic>
      <p:sp>
        <p:nvSpPr>
          <p:cNvPr id="13" name="Title 1">
            <a:extLst>
              <a:ext uri="{FF2B5EF4-FFF2-40B4-BE49-F238E27FC236}">
                <a16:creationId xmlns:a16="http://schemas.microsoft.com/office/drawing/2014/main" id="{4934C78E-687A-C2C9-9D21-C9A29009312D}"/>
              </a:ext>
            </a:extLst>
          </p:cNvPr>
          <p:cNvSpPr>
            <a:spLocks noGrp="1"/>
          </p:cNvSpPr>
          <p:nvPr>
            <p:ph type="ctrTitle" hasCustomPrompt="1"/>
          </p:nvPr>
        </p:nvSpPr>
        <p:spPr>
          <a:xfrm>
            <a:off x="529262" y="2160000"/>
            <a:ext cx="7135841" cy="1419284"/>
          </a:xfrm>
        </p:spPr>
        <p:txBody>
          <a:bodyPr anchor="t"/>
          <a:lstStyle>
            <a:lvl1pPr algn="l">
              <a:lnSpc>
                <a:spcPts val="4200"/>
              </a:lnSpc>
              <a:defRPr sz="4000" b="0">
                <a:solidFill>
                  <a:schemeClr val="bg1"/>
                </a:solidFill>
              </a:defRPr>
            </a:lvl1pPr>
          </a:lstStyle>
          <a:p>
            <a:r>
              <a:rPr lang="en-US"/>
              <a:t>Click to edit </a:t>
            </a:r>
            <a:br>
              <a:rPr lang="en-US"/>
            </a:br>
            <a:r>
              <a:rPr lang="en-US"/>
              <a:t>Master title style</a:t>
            </a:r>
            <a:endParaRPr lang="en-GB"/>
          </a:p>
        </p:txBody>
      </p:sp>
      <p:sp>
        <p:nvSpPr>
          <p:cNvPr id="14" name="Subtitle 2">
            <a:extLst>
              <a:ext uri="{FF2B5EF4-FFF2-40B4-BE49-F238E27FC236}">
                <a16:creationId xmlns:a16="http://schemas.microsoft.com/office/drawing/2014/main" id="{646C44CE-E5FA-3BB1-6D81-A4C003050A9A}"/>
              </a:ext>
            </a:extLst>
          </p:cNvPr>
          <p:cNvSpPr>
            <a:spLocks noGrp="1"/>
          </p:cNvSpPr>
          <p:nvPr>
            <p:ph type="subTitle" idx="1"/>
          </p:nvPr>
        </p:nvSpPr>
        <p:spPr>
          <a:xfrm>
            <a:off x="529264" y="3420000"/>
            <a:ext cx="4590675" cy="1396822"/>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5" name="Picture Placeholder 4">
            <a:extLst>
              <a:ext uri="{FF2B5EF4-FFF2-40B4-BE49-F238E27FC236}">
                <a16:creationId xmlns:a16="http://schemas.microsoft.com/office/drawing/2014/main" id="{6B8BEBFE-C00B-5C71-6C33-CD7F35E25937}"/>
              </a:ext>
            </a:extLst>
          </p:cNvPr>
          <p:cNvSpPr>
            <a:spLocks noGrp="1"/>
          </p:cNvSpPr>
          <p:nvPr>
            <p:ph type="pic" sz="quarter" idx="10"/>
          </p:nvPr>
        </p:nvSpPr>
        <p:spPr>
          <a:xfrm>
            <a:off x="1" y="1404938"/>
            <a:ext cx="10691812" cy="6183312"/>
          </a:xfrm>
        </p:spPr>
        <p:txBody>
          <a:bodyPr anchor="ctr"/>
          <a:lstStyle>
            <a:lvl1pPr algn="ctr">
              <a:defRPr>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41659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Header Bar Opt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0"/>
            <a:ext cx="10691811" cy="14052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2" y="2159999"/>
            <a:ext cx="7135841" cy="1770925"/>
          </a:xfrm>
        </p:spPr>
        <p:txBody>
          <a:bodyPr anchor="t"/>
          <a:lstStyle>
            <a:lvl1pPr algn="l">
              <a:lnSpc>
                <a:spcPts val="4200"/>
              </a:lnSpc>
              <a:defRPr sz="4000" b="0">
                <a:solidFill>
                  <a:schemeClr val="tx2"/>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3960000"/>
            <a:ext cx="4590675" cy="1396822"/>
          </a:xfrm>
        </p:spPr>
        <p:txBody>
          <a:bodyPr/>
          <a:lstStyle>
            <a:lvl1pPr marL="0" indent="0" algn="l">
              <a:lnSpc>
                <a:spcPct val="100000"/>
              </a:lnSpc>
              <a:spcBef>
                <a:spcPts val="0"/>
              </a:spcBef>
              <a:buNone/>
              <a:defRPr sz="2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4" name="Picture 3" descr="A black and white logo&#10;&#10;Description automatically generated">
            <a:extLst>
              <a:ext uri="{FF2B5EF4-FFF2-40B4-BE49-F238E27FC236}">
                <a16:creationId xmlns:a16="http://schemas.microsoft.com/office/drawing/2014/main" id="{E3FB83E9-55AC-322A-F992-5E3E9176858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114180" y="446324"/>
            <a:ext cx="2151773" cy="707678"/>
          </a:xfrm>
          <a:prstGeom prst="rect">
            <a:avLst/>
          </a:prstGeom>
        </p:spPr>
      </p:pic>
      <p:sp>
        <p:nvSpPr>
          <p:cNvPr id="6" name="Picture Placeholder 4">
            <a:extLst>
              <a:ext uri="{FF2B5EF4-FFF2-40B4-BE49-F238E27FC236}">
                <a16:creationId xmlns:a16="http://schemas.microsoft.com/office/drawing/2014/main" id="{820BA080-7B67-A005-6066-0B336CF0EA39}"/>
              </a:ext>
            </a:extLst>
          </p:cNvPr>
          <p:cNvSpPr>
            <a:spLocks noGrp="1"/>
          </p:cNvSpPr>
          <p:nvPr>
            <p:ph type="pic" sz="quarter" idx="10"/>
          </p:nvPr>
        </p:nvSpPr>
        <p:spPr>
          <a:xfrm>
            <a:off x="1" y="1404938"/>
            <a:ext cx="10691812" cy="6183312"/>
          </a:xfrm>
        </p:spPr>
        <p:txBody>
          <a:bodyPr anchor="ctr"/>
          <a:lstStyle>
            <a:lvl1pPr algn="ctr">
              <a:defRPr>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138861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Header Bar Opt 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1" y="0"/>
            <a:ext cx="10691812" cy="14052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pic>
        <p:nvPicPr>
          <p:cNvPr id="4" name="Picture 3" descr="A black and white logo&#10;&#10;Description automatically generated">
            <a:extLst>
              <a:ext uri="{FF2B5EF4-FFF2-40B4-BE49-F238E27FC236}">
                <a16:creationId xmlns:a16="http://schemas.microsoft.com/office/drawing/2014/main" id="{35807B3B-AF69-680D-B308-F5E634F457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114180" y="446324"/>
            <a:ext cx="2151773" cy="707678"/>
          </a:xfrm>
          <a:prstGeom prst="rect">
            <a:avLst/>
          </a:prstGeom>
        </p:spPr>
      </p:pic>
      <p:sp>
        <p:nvSpPr>
          <p:cNvPr id="5" name="Title 1">
            <a:extLst>
              <a:ext uri="{FF2B5EF4-FFF2-40B4-BE49-F238E27FC236}">
                <a16:creationId xmlns:a16="http://schemas.microsoft.com/office/drawing/2014/main" id="{1ABC5F34-E069-8F77-557B-4BB96DE5E19D}"/>
              </a:ext>
            </a:extLst>
          </p:cNvPr>
          <p:cNvSpPr>
            <a:spLocks noGrp="1"/>
          </p:cNvSpPr>
          <p:nvPr>
            <p:ph type="ctrTitle" hasCustomPrompt="1"/>
          </p:nvPr>
        </p:nvSpPr>
        <p:spPr>
          <a:xfrm>
            <a:off x="529262" y="2159999"/>
            <a:ext cx="7135841" cy="1702525"/>
          </a:xfrm>
        </p:spPr>
        <p:txBody>
          <a:bodyPr anchor="t"/>
          <a:lstStyle>
            <a:lvl1pPr algn="l">
              <a:lnSpc>
                <a:spcPts val="4200"/>
              </a:lnSpc>
              <a:defRPr sz="4000" b="0">
                <a:solidFill>
                  <a:schemeClr val="bg1"/>
                </a:solidFill>
              </a:defRPr>
            </a:lvl1pPr>
          </a:lstStyle>
          <a:p>
            <a:r>
              <a:rPr lang="en-US"/>
              <a:t>Click to edit </a:t>
            </a:r>
            <a:br>
              <a:rPr lang="en-US"/>
            </a:br>
            <a:r>
              <a:rPr lang="en-US"/>
              <a:t>Master title style</a:t>
            </a:r>
            <a:endParaRPr lang="en-GB"/>
          </a:p>
        </p:txBody>
      </p:sp>
      <p:sp>
        <p:nvSpPr>
          <p:cNvPr id="6" name="Subtitle 2">
            <a:extLst>
              <a:ext uri="{FF2B5EF4-FFF2-40B4-BE49-F238E27FC236}">
                <a16:creationId xmlns:a16="http://schemas.microsoft.com/office/drawing/2014/main" id="{743992BA-B8B0-A5D5-4CD7-2E60F9FC7CFE}"/>
              </a:ext>
            </a:extLst>
          </p:cNvPr>
          <p:cNvSpPr>
            <a:spLocks noGrp="1"/>
          </p:cNvSpPr>
          <p:nvPr>
            <p:ph type="subTitle" idx="1"/>
          </p:nvPr>
        </p:nvSpPr>
        <p:spPr>
          <a:xfrm>
            <a:off x="529264" y="3960000"/>
            <a:ext cx="4590675" cy="1396822"/>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2" name="Picture Placeholder 4">
            <a:extLst>
              <a:ext uri="{FF2B5EF4-FFF2-40B4-BE49-F238E27FC236}">
                <a16:creationId xmlns:a16="http://schemas.microsoft.com/office/drawing/2014/main" id="{F09D464D-9A99-6344-5F40-4F1169EFACB8}"/>
              </a:ext>
            </a:extLst>
          </p:cNvPr>
          <p:cNvSpPr>
            <a:spLocks noGrp="1"/>
          </p:cNvSpPr>
          <p:nvPr>
            <p:ph type="pic" sz="quarter" idx="10"/>
          </p:nvPr>
        </p:nvSpPr>
        <p:spPr>
          <a:xfrm>
            <a:off x="1" y="1404938"/>
            <a:ext cx="10691812" cy="6183312"/>
          </a:xfrm>
        </p:spPr>
        <p:txBody>
          <a:bodyPr anchor="ctr"/>
          <a:lstStyle>
            <a:lvl1pPr algn="ctr">
              <a:defRPr>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303401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 Footer Bar Opt A">
    <p:bg>
      <p:bgPr>
        <a:blipFill dpi="0" rotWithShape="1">
          <a:blip r:embed="rId2">
            <a:lum/>
          </a:blip>
          <a:srcRect/>
          <a:stretch>
            <a:fillRect l="-24000" t="-40000" r="-2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1962-CF5B-BB95-5E2F-E8D680A41B33}"/>
              </a:ext>
            </a:extLst>
          </p:cNvPr>
          <p:cNvSpPr/>
          <p:nvPr userDrawn="1"/>
        </p:nvSpPr>
        <p:spPr>
          <a:xfrm>
            <a:off x="0" y="4929375"/>
            <a:ext cx="10691813" cy="2658875"/>
          </a:xfrm>
          <a:prstGeom prst="rect">
            <a:avLst/>
          </a:prstGeom>
          <a:solidFill>
            <a:schemeClr val="tx2">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986"/>
          </a:p>
        </p:txBody>
      </p:sp>
      <p:pic>
        <p:nvPicPr>
          <p:cNvPr id="4" name="Picture 3" descr="A black and white logo&#10;&#10;Description automatically generated">
            <a:extLst>
              <a:ext uri="{FF2B5EF4-FFF2-40B4-BE49-F238E27FC236}">
                <a16:creationId xmlns:a16="http://schemas.microsoft.com/office/drawing/2014/main" id="{FE5FF47A-8DAA-7D23-41B1-F5C059110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376631" y="5377440"/>
            <a:ext cx="1868626" cy="614556"/>
          </a:xfrm>
          <a:prstGeom prst="rect">
            <a:avLst/>
          </a:prstGeom>
        </p:spPr>
      </p:pic>
      <p:sp>
        <p:nvSpPr>
          <p:cNvPr id="2" name="Title 1">
            <a:extLst>
              <a:ext uri="{FF2B5EF4-FFF2-40B4-BE49-F238E27FC236}">
                <a16:creationId xmlns:a16="http://schemas.microsoft.com/office/drawing/2014/main" id="{964C8A99-77E1-C53D-1AF3-DFFA488C368D}"/>
              </a:ext>
            </a:extLst>
          </p:cNvPr>
          <p:cNvSpPr>
            <a:spLocks noGrp="1"/>
          </p:cNvSpPr>
          <p:nvPr>
            <p:ph type="ctrTitle"/>
          </p:nvPr>
        </p:nvSpPr>
        <p:spPr>
          <a:xfrm>
            <a:off x="529264" y="5232108"/>
            <a:ext cx="7151649" cy="1344375"/>
          </a:xfrm>
        </p:spPr>
        <p:txBody>
          <a:bodyPr anchor="b"/>
          <a:lstStyle>
            <a:lvl1pPr algn="l">
              <a:lnSpc>
                <a:spcPts val="4200"/>
              </a:lnSpc>
              <a:defRPr sz="4000" b="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755ED1A-F732-50AB-461A-58E28D500B1A}"/>
              </a:ext>
            </a:extLst>
          </p:cNvPr>
          <p:cNvSpPr>
            <a:spLocks noGrp="1"/>
          </p:cNvSpPr>
          <p:nvPr>
            <p:ph type="subTitle" idx="1"/>
          </p:nvPr>
        </p:nvSpPr>
        <p:spPr>
          <a:xfrm>
            <a:off x="529264" y="6675854"/>
            <a:ext cx="7151648" cy="751072"/>
          </a:xfrm>
        </p:spPr>
        <p:txBody>
          <a:bodyPr/>
          <a:lstStyle>
            <a:lvl1pPr marL="0" indent="0" algn="l">
              <a:lnSpc>
                <a:spcPct val="100000"/>
              </a:lnSpc>
              <a:spcBef>
                <a:spcPts val="0"/>
              </a:spcBef>
              <a:buNone/>
              <a:defRPr sz="2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08408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0EB"/>
        </a:solidFill>
        <a:effectLst/>
      </p:bgPr>
    </p:bg>
    <p:spTree>
      <p:nvGrpSpPr>
        <p:cNvPr id="1" name=""/>
        <p:cNvGrpSpPr/>
        <p:nvPr/>
      </p:nvGrpSpPr>
      <p:grpSpPr>
        <a:xfrm>
          <a:off x="0" y="0"/>
          <a:ext cx="0" cy="0"/>
          <a:chOff x="0" y="0"/>
          <a:chExt cx="0" cy="0"/>
        </a:xfrm>
      </p:grpSpPr>
      <p:pic>
        <p:nvPicPr>
          <p:cNvPr id="5" name="Picture 4" descr="A purple text on a black background&#10;&#10;Description automatically generated">
            <a:extLst>
              <a:ext uri="{FF2B5EF4-FFF2-40B4-BE49-F238E27FC236}">
                <a16:creationId xmlns:a16="http://schemas.microsoft.com/office/drawing/2014/main" id="{8929363F-6102-29F3-4935-5BD8632395A8}"/>
              </a:ext>
            </a:extLst>
          </p:cNvPr>
          <p:cNvPicPr>
            <a:picLocks noChangeAspect="1"/>
          </p:cNvPicPr>
          <p:nvPr userDrawn="1"/>
        </p:nvPicPr>
        <p:blipFill>
          <a:blip r:embed="rId31" cstate="screen">
            <a:extLst>
              <a:ext uri="{28A0092B-C50C-407E-A947-70E740481C1C}">
                <a14:useLocalDpi xmlns:a14="http://schemas.microsoft.com/office/drawing/2010/main" val="0"/>
              </a:ext>
            </a:extLst>
          </a:blip>
          <a:stretch>
            <a:fillRect/>
          </a:stretch>
        </p:blipFill>
        <p:spPr>
          <a:xfrm>
            <a:off x="8225886" y="393955"/>
            <a:ext cx="2001266" cy="659397"/>
          </a:xfrm>
          <a:prstGeom prst="rect">
            <a:avLst/>
          </a:prstGeom>
        </p:spPr>
      </p:pic>
      <p:sp>
        <p:nvSpPr>
          <p:cNvPr id="2" name="Title Placeholder 1">
            <a:extLst>
              <a:ext uri="{FF2B5EF4-FFF2-40B4-BE49-F238E27FC236}">
                <a16:creationId xmlns:a16="http://schemas.microsoft.com/office/drawing/2014/main" id="{B8FEAC07-BE10-A26A-3FC4-BD174ACF9E66}"/>
              </a:ext>
            </a:extLst>
          </p:cNvPr>
          <p:cNvSpPr>
            <a:spLocks noGrp="1"/>
          </p:cNvSpPr>
          <p:nvPr>
            <p:ph type="title"/>
          </p:nvPr>
        </p:nvSpPr>
        <p:spPr>
          <a:xfrm>
            <a:off x="525250" y="1177200"/>
            <a:ext cx="8134857" cy="994095"/>
          </a:xfrm>
          <a:prstGeom prst="rect">
            <a:avLst/>
          </a:prstGeom>
        </p:spPr>
        <p:txBody>
          <a:bodyPr vert="horz" lIns="0" tIns="0" rIns="0" bIns="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B1D4D7-86E3-F576-0712-267D640A8F37}"/>
              </a:ext>
            </a:extLst>
          </p:cNvPr>
          <p:cNvSpPr>
            <a:spLocks noGrp="1"/>
          </p:cNvSpPr>
          <p:nvPr>
            <p:ph type="body" idx="1"/>
          </p:nvPr>
        </p:nvSpPr>
        <p:spPr>
          <a:xfrm>
            <a:off x="553820" y="2667599"/>
            <a:ext cx="8106288" cy="432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A82731DC-D737-DCC5-DB49-BF5555986C23}"/>
              </a:ext>
            </a:extLst>
          </p:cNvPr>
          <p:cNvSpPr>
            <a:spLocks noGrp="1"/>
          </p:cNvSpPr>
          <p:nvPr>
            <p:ph type="sldNum" sz="quarter" idx="4"/>
          </p:nvPr>
        </p:nvSpPr>
        <p:spPr>
          <a:xfrm>
            <a:off x="9413336" y="7199876"/>
            <a:ext cx="828550" cy="195919"/>
          </a:xfrm>
          <a:prstGeom prst="rect">
            <a:avLst/>
          </a:prstGeom>
        </p:spPr>
        <p:txBody>
          <a:bodyPr vert="horz" lIns="0" tIns="0" rIns="0" bIns="0" rtlCol="0" anchor="b" anchorCtr="0">
            <a:noAutofit/>
          </a:bodyPr>
          <a:lstStyle>
            <a:lvl1pPr algn="r">
              <a:defRPr sz="600">
                <a:solidFill>
                  <a:schemeClr val="tx1"/>
                </a:solidFill>
              </a:defRPr>
            </a:lvl1pPr>
          </a:lstStyle>
          <a:p>
            <a:fld id="{7DD8F28C-E404-44CF-9F42-4614D03DA8C2}" type="slidenum">
              <a:rPr lang="en-GB" smtClean="0"/>
              <a:pPr/>
              <a:t>‹#›</a:t>
            </a:fld>
            <a:endParaRPr lang="en-GB"/>
          </a:p>
        </p:txBody>
      </p:sp>
    </p:spTree>
    <p:extLst>
      <p:ext uri="{BB962C8B-B14F-4D97-AF65-F5344CB8AC3E}">
        <p14:creationId xmlns:p14="http://schemas.microsoft.com/office/powerpoint/2010/main" val="385911494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79"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50" r:id="rId18"/>
    <p:sldLayoutId id="2147483677" r:id="rId19"/>
    <p:sldLayoutId id="2147483678" r:id="rId20"/>
    <p:sldLayoutId id="2147483651" r:id="rId21"/>
    <p:sldLayoutId id="2147483676" r:id="rId22"/>
    <p:sldLayoutId id="2147483652" r:id="rId23"/>
    <p:sldLayoutId id="2147483653" r:id="rId24"/>
    <p:sldLayoutId id="2147483654" r:id="rId25"/>
    <p:sldLayoutId id="2147483655" r:id="rId26"/>
    <p:sldLayoutId id="2147483656" r:id="rId27"/>
    <p:sldLayoutId id="2147483657" r:id="rId28"/>
    <p:sldLayoutId id="2147483658" r:id="rId29"/>
  </p:sldLayoutIdLst>
  <p:hf hdr="0" ftr="0" dt="0"/>
  <p:txStyles>
    <p:titleStyle>
      <a:lvl1pPr algn="l" defTabSz="685800" rtl="0" eaLnBrk="1" latinLnBrk="0" hangingPunct="1">
        <a:lnSpc>
          <a:spcPts val="3300"/>
        </a:lnSpc>
        <a:spcBef>
          <a:spcPct val="0"/>
        </a:spcBef>
        <a:buNone/>
        <a:defRPr sz="3000" b="1" kern="1200">
          <a:solidFill>
            <a:schemeClr val="tx2"/>
          </a:solidFill>
          <a:latin typeface="+mn-lt"/>
          <a:ea typeface="+mj-ea"/>
          <a:cs typeface="+mj-cs"/>
        </a:defRPr>
      </a:lvl1pPr>
    </p:titleStyle>
    <p:bodyStyle>
      <a:lvl1pPr marL="0" indent="0" algn="l" defTabSz="685800" rtl="0" eaLnBrk="1" latinLnBrk="0" hangingPunct="1">
        <a:lnSpc>
          <a:spcPts val="2200"/>
        </a:lnSpc>
        <a:spcBef>
          <a:spcPts val="600"/>
        </a:spcBef>
        <a:buFont typeface="Arial" panose="020B0604020202020204" pitchFamily="34" charset="0"/>
        <a:buNone/>
        <a:defRPr sz="1600" kern="1200">
          <a:solidFill>
            <a:srgbClr val="717173"/>
          </a:solidFill>
          <a:latin typeface="+mn-lt"/>
          <a:ea typeface="+mn-ea"/>
          <a:cs typeface="+mn-cs"/>
        </a:defRPr>
      </a:lvl1pPr>
      <a:lvl2pPr marL="360000" indent="-360000" algn="l" defTabSz="685800" rtl="0" eaLnBrk="1" latinLnBrk="0" hangingPunct="1">
        <a:lnSpc>
          <a:spcPts val="2200"/>
        </a:lnSpc>
        <a:spcBef>
          <a:spcPts val="600"/>
        </a:spcBef>
        <a:buClr>
          <a:srgbClr val="717173"/>
        </a:buClr>
        <a:buFont typeface="Arial" panose="020B0604020202020204" pitchFamily="34" charset="0"/>
        <a:buChar char="•"/>
        <a:defRPr sz="1600" kern="1200">
          <a:solidFill>
            <a:srgbClr val="717173"/>
          </a:solidFill>
          <a:latin typeface="+mn-lt"/>
          <a:ea typeface="+mn-ea"/>
          <a:cs typeface="+mn-cs"/>
        </a:defRPr>
      </a:lvl2pPr>
      <a:lvl3pPr marL="720000" indent="-360000" algn="l" defTabSz="685800" rtl="0" eaLnBrk="1" latinLnBrk="0" hangingPunct="1">
        <a:lnSpc>
          <a:spcPts val="2200"/>
        </a:lnSpc>
        <a:spcBef>
          <a:spcPts val="600"/>
        </a:spcBef>
        <a:buClr>
          <a:srgbClr val="717173"/>
        </a:buClr>
        <a:buFont typeface="Verdana" panose="020B0604030504040204" pitchFamily="34" charset="0"/>
        <a:buChar char="–"/>
        <a:defRPr sz="1600" kern="1200">
          <a:solidFill>
            <a:srgbClr val="717173"/>
          </a:solidFill>
          <a:latin typeface="+mn-lt"/>
          <a:ea typeface="+mn-ea"/>
          <a:cs typeface="+mn-cs"/>
        </a:defRPr>
      </a:lvl3pPr>
      <a:lvl4pPr marL="0" indent="0" algn="l" defTabSz="685800" rtl="0" eaLnBrk="1" latinLnBrk="0" hangingPunct="1">
        <a:lnSpc>
          <a:spcPts val="1800"/>
        </a:lnSpc>
        <a:spcBef>
          <a:spcPts val="600"/>
        </a:spcBef>
        <a:buFont typeface="Arial" panose="020B0604020202020204" pitchFamily="34" charset="0"/>
        <a:buNone/>
        <a:defRPr sz="1400" b="1" kern="1200" cap="all" baseline="0">
          <a:solidFill>
            <a:schemeClr val="tx2"/>
          </a:solidFill>
          <a:latin typeface="+mn-lt"/>
          <a:ea typeface="+mn-ea"/>
          <a:cs typeface="+mn-cs"/>
        </a:defRPr>
      </a:lvl4pPr>
      <a:lvl5pPr marL="0" indent="0" algn="l" defTabSz="685800" rtl="0" eaLnBrk="1" latinLnBrk="0" hangingPunct="1">
        <a:lnSpc>
          <a:spcPts val="1800"/>
        </a:lnSpc>
        <a:spcBef>
          <a:spcPts val="0"/>
        </a:spcBef>
        <a:spcAft>
          <a:spcPts val="600"/>
        </a:spcAft>
        <a:buFont typeface="Arial" panose="020B0604020202020204" pitchFamily="34" charset="0"/>
        <a:buNone/>
        <a:defRPr sz="1400" kern="1200">
          <a:solidFill>
            <a:srgbClr val="71717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hyperlink" Target="https://uk.westlaw.com/Document/IBB3F0D61E42711DA8FC2A0F0355337E9/View/FullText.html?navigationPath=Search%2Fv1%2Fresults%2Fnavigation%2Fi0a89a9960000019601bd5e2b4707a3a5%3Fppcid%3D223e9988bb7141219a095ab1592f3532%26Nav%3DUK-CASES%26fragmentIdentifier%3DIBB3F0D61E42711DA8FC2A0F0355337E9%26parentRank%3D0%26startIndex%3D1%26contextData%3D%2528sc.Search%2529%26transitionType%3DSearchItem&amp;listSource=Search&amp;listPageSource=e3bca7b24448302bbe057a7a9dd88f4b&amp;list=UK-CASES&amp;rank=1&amp;sessionScopeId=17ac88f51d48b874754102aeeda098856bd7a7c97576ae5175d32759657d5462&amp;ppcid=223e9988bb7141219a095ab1592f3532&amp;originationContext=Search%20Result&amp;transitionType=SearchItem&amp;contextData=(sc.Search)&amp;comp=wluk"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hyperlink" Target="mailto:clerks@radcliffechambers.com"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0A7039B-9080-9B1A-1138-903E65E9BFD2}"/>
              </a:ext>
            </a:extLst>
          </p:cNvPr>
          <p:cNvSpPr>
            <a:spLocks noGrp="1"/>
          </p:cNvSpPr>
          <p:nvPr>
            <p:ph type="ctrTitle"/>
          </p:nvPr>
        </p:nvSpPr>
        <p:spPr>
          <a:xfrm>
            <a:off x="308926" y="1795750"/>
            <a:ext cx="9881676" cy="1629026"/>
          </a:xfrm>
        </p:spPr>
        <p:txBody>
          <a:bodyPr/>
          <a:lstStyle/>
          <a:p>
            <a:r>
              <a:rPr lang="en-GB" sz="3600">
                <a:latin typeface="Verdana"/>
                <a:ea typeface="Verdana"/>
                <a:cs typeface="Segoe UI"/>
              </a:rPr>
              <a:t>Surplus and winding-up:</a:t>
            </a:r>
            <a:br>
              <a:rPr lang="en-GB" sz="3600">
                <a:latin typeface="Verdana"/>
                <a:ea typeface="Verdana"/>
                <a:cs typeface="Segoe UI"/>
              </a:rPr>
            </a:br>
            <a:r>
              <a:rPr lang="en-GB" sz="3600">
                <a:latin typeface="Verdana"/>
                <a:ea typeface="Verdana"/>
                <a:cs typeface="Segoe UI"/>
              </a:rPr>
              <a:t>How are familiar surplus and winding-up issues playing out in a new context?</a:t>
            </a:r>
          </a:p>
        </p:txBody>
      </p:sp>
      <p:sp>
        <p:nvSpPr>
          <p:cNvPr id="3" name="Subtitle 2">
            <a:extLst>
              <a:ext uri="{FF2B5EF4-FFF2-40B4-BE49-F238E27FC236}">
                <a16:creationId xmlns:a16="http://schemas.microsoft.com/office/drawing/2014/main" id="{8B4A2427-FD7F-DBB4-90C9-5B23D344E055}"/>
              </a:ext>
            </a:extLst>
          </p:cNvPr>
          <p:cNvSpPr>
            <a:spLocks noGrp="1"/>
          </p:cNvSpPr>
          <p:nvPr>
            <p:ph type="subTitle" idx="1"/>
          </p:nvPr>
        </p:nvSpPr>
        <p:spPr>
          <a:xfrm>
            <a:off x="308927" y="3706114"/>
            <a:ext cx="4130872" cy="650895"/>
          </a:xfrm>
        </p:spPr>
        <p:txBody>
          <a:bodyPr/>
          <a:lstStyle/>
          <a:p>
            <a:r>
              <a:rPr lang="en-GB" sz="2800">
                <a:ea typeface="Verdana"/>
              </a:rPr>
              <a:t>Keith Rowley K.C.</a:t>
            </a:r>
            <a:endParaRPr lang="en-GB" sz="2800"/>
          </a:p>
        </p:txBody>
      </p:sp>
    </p:spTree>
    <p:extLst>
      <p:ext uri="{BB962C8B-B14F-4D97-AF65-F5344CB8AC3E}">
        <p14:creationId xmlns:p14="http://schemas.microsoft.com/office/powerpoint/2010/main" val="399548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9B6F2-C95C-A819-D7DE-F210122B39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0AA3EE-987B-A36C-0292-FBF2DAF21A13}"/>
              </a:ext>
            </a:extLst>
          </p:cNvPr>
          <p:cNvSpPr>
            <a:spLocks noGrp="1"/>
          </p:cNvSpPr>
          <p:nvPr>
            <p:ph type="title"/>
          </p:nvPr>
        </p:nvSpPr>
        <p:spPr>
          <a:xfrm>
            <a:off x="525250" y="1017019"/>
            <a:ext cx="8134857" cy="994095"/>
          </a:xfrm>
        </p:spPr>
        <p:txBody>
          <a:bodyPr/>
          <a:lstStyle/>
          <a:p>
            <a:endParaRPr lang="en-GB">
              <a:latin typeface="Verdana"/>
              <a:ea typeface="Verdana"/>
              <a:cs typeface="Times New Roman"/>
            </a:endParaRPr>
          </a:p>
          <a:p>
            <a:endParaRPr lang="en-GB">
              <a:ea typeface="Verdana"/>
            </a:endParaRPr>
          </a:p>
        </p:txBody>
      </p:sp>
      <p:sp>
        <p:nvSpPr>
          <p:cNvPr id="5" name="Content Placeholder 4">
            <a:extLst>
              <a:ext uri="{FF2B5EF4-FFF2-40B4-BE49-F238E27FC236}">
                <a16:creationId xmlns:a16="http://schemas.microsoft.com/office/drawing/2014/main" id="{9090CBBD-B41C-3FE1-DBEF-C1B911741E7C}"/>
              </a:ext>
            </a:extLst>
          </p:cNvPr>
          <p:cNvSpPr>
            <a:spLocks noGrp="1"/>
          </p:cNvSpPr>
          <p:nvPr>
            <p:ph idx="1"/>
          </p:nvPr>
        </p:nvSpPr>
        <p:spPr>
          <a:xfrm>
            <a:off x="1296976" y="2087055"/>
            <a:ext cx="8106288" cy="4320000"/>
          </a:xfrm>
        </p:spPr>
        <p:txBody>
          <a:bodyPr/>
          <a:lstStyle/>
          <a:p>
            <a:pPr marL="359410" indent="-359410">
              <a:buChar char="•"/>
            </a:pPr>
            <a:endParaRPr lang="en-GB" sz="1600" i="1">
              <a:latin typeface="Verdana"/>
              <a:ea typeface="Verdana"/>
              <a:cs typeface="Times New Roman"/>
            </a:endParaRPr>
          </a:p>
          <a:p>
            <a:pPr marL="359410" indent="-359410">
              <a:buFont typeface="Arial" panose="020B0604020202020204" pitchFamily="34" charset="0"/>
              <a:buChar char="•"/>
            </a:pPr>
            <a:r>
              <a:rPr lang="en-GB" sz="1600">
                <a:latin typeface="Verdana"/>
                <a:ea typeface="Verdana"/>
                <a:cs typeface="Times New Roman"/>
              </a:rPr>
              <a:t>Employer’s power to deal with surplus was treated as being fiduciary (</a:t>
            </a:r>
            <a:r>
              <a:rPr lang="en-GB" sz="1600" i="1" err="1">
                <a:latin typeface="Verdana"/>
                <a:ea typeface="Verdana"/>
                <a:cs typeface="Times New Roman"/>
              </a:rPr>
              <a:t>cf</a:t>
            </a:r>
            <a:r>
              <a:rPr lang="en-GB" sz="1600" i="1">
                <a:latin typeface="Verdana"/>
                <a:ea typeface="Verdana"/>
                <a:cs typeface="Times New Roman"/>
              </a:rPr>
              <a:t> Ashley Dawson-Damer v. Grampian Trust Company Ltd.</a:t>
            </a:r>
            <a:r>
              <a:rPr lang="en-GB" sz="1600">
                <a:latin typeface="Verdana"/>
                <a:ea typeface="Verdana"/>
                <a:cs typeface="Times New Roman"/>
              </a:rPr>
              <a:t> [2025] 1 W.L.R. 3530 - concept of breach of fiduciary duty “</a:t>
            </a:r>
            <a:r>
              <a:rPr lang="en-GB" sz="1600" i="1">
                <a:latin typeface="Verdana"/>
                <a:ea typeface="Verdana"/>
                <a:cs typeface="Times New Roman"/>
              </a:rPr>
              <a:t>in a wide sense</a:t>
            </a:r>
            <a:r>
              <a:rPr lang="en-GB" sz="1600">
                <a:latin typeface="Verdana"/>
                <a:ea typeface="Verdana"/>
                <a:cs typeface="Times New Roman"/>
              </a:rPr>
              <a:t>”)</a:t>
            </a:r>
          </a:p>
          <a:p>
            <a:pPr marL="359410" indent="-359410">
              <a:buChar char="•"/>
            </a:pPr>
            <a:endParaRPr lang="en-GB" sz="1600">
              <a:latin typeface="Verdana"/>
              <a:ea typeface="Verdana"/>
              <a:cs typeface="Times New Roman"/>
            </a:endParaRPr>
          </a:p>
          <a:p>
            <a:pPr marL="359410" indent="-359410">
              <a:buFont typeface="Arial" panose="020B0604020202020204" pitchFamily="34" charset="0"/>
              <a:buChar char="•"/>
            </a:pPr>
            <a:r>
              <a:rPr lang="en-GB" sz="1600">
                <a:latin typeface="Verdana"/>
                <a:ea typeface="Verdana"/>
                <a:cs typeface="Times New Roman"/>
              </a:rPr>
              <a:t>Now generally accepted that </a:t>
            </a:r>
            <a:r>
              <a:rPr lang="en-GB" sz="1600" i="1">
                <a:latin typeface="Verdana"/>
                <a:ea typeface="Verdana"/>
                <a:cs typeface="Times New Roman"/>
              </a:rPr>
              <a:t>Imperial Group Pension Trust Ltd. v. Imperial Tobacco Ltd</a:t>
            </a:r>
            <a:r>
              <a:rPr lang="en-GB" sz="1600">
                <a:latin typeface="Verdana"/>
                <a:ea typeface="Verdana"/>
                <a:cs typeface="Times New Roman"/>
              </a:rPr>
              <a:t>. [1990] Pens. L.R. 263 implied duty of trust and confidence correct analysis</a:t>
            </a:r>
          </a:p>
          <a:p>
            <a:pPr marL="359410" indent="-359410">
              <a:buChar char="•"/>
            </a:pPr>
            <a:endParaRPr lang="en-GB" sz="1600">
              <a:latin typeface="Verdana"/>
              <a:ea typeface="Verdana"/>
              <a:cs typeface="Times New Roman"/>
            </a:endParaRPr>
          </a:p>
          <a:p>
            <a:pPr marL="359410" indent="-359410">
              <a:buFont typeface="Arial" panose="020B0604020202020204" pitchFamily="34" charset="0"/>
              <a:buChar char="•"/>
            </a:pPr>
            <a:r>
              <a:rPr lang="en-GB" sz="1600" i="1">
                <a:latin typeface="Verdana"/>
                <a:ea typeface="Verdana"/>
                <a:cs typeface="Times New Roman"/>
              </a:rPr>
              <a:t>UC Rusal Alumina Jamaica Ltd. v. Miller</a:t>
            </a:r>
            <a:r>
              <a:rPr lang="en-GB" sz="1600">
                <a:latin typeface="Verdana"/>
                <a:ea typeface="Verdana"/>
                <a:cs typeface="Times New Roman"/>
              </a:rPr>
              <a:t> [2015] Pens. L.R. 15</a:t>
            </a:r>
          </a:p>
          <a:p>
            <a:pPr marL="359410" indent="-359410">
              <a:buChar char="•"/>
            </a:pPr>
            <a:endParaRPr lang="en-GB">
              <a:ea typeface="Verdana"/>
            </a:endParaRPr>
          </a:p>
          <a:p>
            <a:pPr marL="359410" lvl="1" indent="-359410"/>
            <a:endParaRPr lang="en-GB">
              <a:ea typeface="Verdana"/>
            </a:endParaRPr>
          </a:p>
        </p:txBody>
      </p:sp>
      <p:sp>
        <p:nvSpPr>
          <p:cNvPr id="2" name="Slide Number Placeholder 1">
            <a:extLst>
              <a:ext uri="{FF2B5EF4-FFF2-40B4-BE49-F238E27FC236}">
                <a16:creationId xmlns:a16="http://schemas.microsoft.com/office/drawing/2014/main" id="{69B873A6-40BE-1998-E8C9-BC3CB12B9962}"/>
              </a:ext>
            </a:extLst>
          </p:cNvPr>
          <p:cNvSpPr>
            <a:spLocks noGrp="1"/>
          </p:cNvSpPr>
          <p:nvPr>
            <p:ph type="sldNum" sz="quarter" idx="12"/>
          </p:nvPr>
        </p:nvSpPr>
        <p:spPr>
          <a:xfrm>
            <a:off x="9413336" y="7199876"/>
            <a:ext cx="828550" cy="195919"/>
          </a:xfrm>
        </p:spPr>
        <p:txBody>
          <a:bodyPr/>
          <a:lstStyle/>
          <a:p>
            <a:fld id="{7DD8F28C-E404-44CF-9F42-4614D03DA8C2}" type="slidenum">
              <a:rPr lang="en-GB" smtClean="0"/>
              <a:pPr/>
              <a:t>10</a:t>
            </a:fld>
            <a:endParaRPr lang="en-GB"/>
          </a:p>
        </p:txBody>
      </p:sp>
    </p:spTree>
    <p:extLst>
      <p:ext uri="{BB962C8B-B14F-4D97-AF65-F5344CB8AC3E}">
        <p14:creationId xmlns:p14="http://schemas.microsoft.com/office/powerpoint/2010/main" val="242303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02DEB-E66E-B20E-36F9-CF828F24434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0F3461-AD90-1551-11DC-2025BF7EEE58}"/>
              </a:ext>
            </a:extLst>
          </p:cNvPr>
          <p:cNvSpPr>
            <a:spLocks noGrp="1"/>
          </p:cNvSpPr>
          <p:nvPr>
            <p:ph idx="1"/>
          </p:nvPr>
        </p:nvSpPr>
        <p:spPr>
          <a:xfrm>
            <a:off x="1296976" y="2145110"/>
            <a:ext cx="8106288" cy="4320000"/>
          </a:xfrm>
        </p:spPr>
        <p:txBody>
          <a:bodyPr/>
          <a:lstStyle/>
          <a:p>
            <a:pPr marL="285750" indent="-285750">
              <a:buFont typeface="Arial" panose="020B0604020202020204" pitchFamily="34" charset="0"/>
              <a:buChar char="•"/>
            </a:pPr>
            <a:r>
              <a:rPr lang="en-GB" sz="1600" i="1">
                <a:ea typeface="+mn-lt"/>
                <a:cs typeface="+mn-lt"/>
              </a:rPr>
              <a:t>Icarus</a:t>
            </a:r>
            <a:r>
              <a:rPr lang="en-GB" sz="1600">
                <a:ea typeface="+mn-lt"/>
                <a:cs typeface="+mn-lt"/>
              </a:rPr>
              <a:t> - Aldous J. held power nevertheless exercisable the liquidator acting in good faith</a:t>
            </a:r>
          </a:p>
          <a:p>
            <a:pPr>
              <a:buChar char="•"/>
            </a:pPr>
            <a:endParaRPr lang="en-GB" sz="1600">
              <a:ea typeface="+mn-lt"/>
              <a:cs typeface="+mn-lt"/>
            </a:endParaRPr>
          </a:p>
          <a:p>
            <a:pPr marL="285750" indent="-285750">
              <a:buFont typeface="Arial" panose="020B0604020202020204" pitchFamily="34" charset="0"/>
              <a:buChar char="•"/>
            </a:pPr>
            <a:r>
              <a:rPr lang="en-GB" sz="1600" i="1" err="1">
                <a:ea typeface="+mn-lt"/>
                <a:cs typeface="+mn-lt"/>
              </a:rPr>
              <a:t>Mettoy</a:t>
            </a:r>
            <a:r>
              <a:rPr lang="en-GB" sz="1600">
                <a:ea typeface="+mn-lt"/>
                <a:cs typeface="+mn-lt"/>
              </a:rPr>
              <a:t> and </a:t>
            </a:r>
            <a:r>
              <a:rPr lang="en-GB" sz="1600" i="1">
                <a:ea typeface="+mn-lt"/>
                <a:cs typeface="+mn-lt"/>
              </a:rPr>
              <a:t>William Makin</a:t>
            </a:r>
            <a:r>
              <a:rPr lang="en-GB" sz="1600">
                <a:ea typeface="+mn-lt"/>
                <a:cs typeface="+mn-lt"/>
              </a:rPr>
              <a:t> held (</a:t>
            </a:r>
            <a:r>
              <a:rPr lang="en-GB" sz="1600" err="1">
                <a:ea typeface="+mn-lt"/>
                <a:cs typeface="+mn-lt"/>
              </a:rPr>
              <a:t>i</a:t>
            </a:r>
            <a:r>
              <a:rPr lang="en-GB" sz="1600">
                <a:ea typeface="+mn-lt"/>
                <a:cs typeface="+mn-lt"/>
              </a:rPr>
              <a:t>) an irreconcilable conflict of interest disabled liquidator from exercising power and (ii) it was not an asset caught by floating charge so not exercisable by receiver either</a:t>
            </a:r>
          </a:p>
          <a:p>
            <a:pPr>
              <a:buChar char="•"/>
            </a:pPr>
            <a:endParaRPr lang="en-GB" sz="1600">
              <a:ea typeface="+mn-lt"/>
              <a:cs typeface="+mn-lt"/>
            </a:endParaRPr>
          </a:p>
          <a:p>
            <a:pPr marL="285750" indent="-285750">
              <a:buFont typeface="Arial" panose="020B0604020202020204" pitchFamily="34" charset="0"/>
              <a:buChar char="•"/>
            </a:pPr>
            <a:r>
              <a:rPr lang="en-GB" sz="1600">
                <a:ea typeface="+mn-lt"/>
                <a:cs typeface="+mn-lt"/>
              </a:rPr>
              <a:t>Insolvency Act 1986 Schedule 4, “</a:t>
            </a:r>
            <a:r>
              <a:rPr lang="en-GB" sz="1600" i="1">
                <a:ea typeface="+mn-lt"/>
                <a:cs typeface="+mn-lt"/>
              </a:rPr>
              <a:t>necessary for winding up the company’s affairs and distributing its assets</a:t>
            </a:r>
            <a:r>
              <a:rPr lang="en-GB" sz="1600">
                <a:ea typeface="+mn-lt"/>
                <a:cs typeface="+mn-lt"/>
              </a:rPr>
              <a:t>”</a:t>
            </a:r>
          </a:p>
          <a:p>
            <a:pPr>
              <a:buChar char="•"/>
            </a:pPr>
            <a:endParaRPr lang="en-GB" sz="1600">
              <a:ea typeface="+mn-lt"/>
              <a:cs typeface="+mn-lt"/>
            </a:endParaRPr>
          </a:p>
          <a:p>
            <a:pPr marL="285750" indent="-285750">
              <a:buFont typeface="Arial" panose="020B0604020202020204" pitchFamily="34" charset="0"/>
              <a:buChar char="•"/>
            </a:pPr>
            <a:r>
              <a:rPr lang="en-GB" sz="1600">
                <a:ea typeface="+mn-lt"/>
                <a:cs typeface="+mn-lt"/>
              </a:rPr>
              <a:t>Stalemate – court intervened (</a:t>
            </a:r>
            <a:r>
              <a:rPr lang="en-GB" sz="1600" i="1" err="1">
                <a:ea typeface="+mn-lt"/>
                <a:cs typeface="+mn-lt"/>
              </a:rPr>
              <a:t>Mettoy</a:t>
            </a:r>
            <a:r>
              <a:rPr lang="en-GB" sz="1600">
                <a:ea typeface="+mn-lt"/>
                <a:cs typeface="+mn-lt"/>
              </a:rPr>
              <a:t>) or RBs directed to bring forward  scheme for distribution (</a:t>
            </a:r>
            <a:r>
              <a:rPr lang="en-GB" sz="1600" i="1">
                <a:ea typeface="+mn-lt"/>
                <a:cs typeface="+mn-lt"/>
              </a:rPr>
              <a:t>William Makin</a:t>
            </a:r>
            <a:r>
              <a:rPr lang="en-GB" sz="1600">
                <a:ea typeface="+mn-lt"/>
                <a:cs typeface="+mn-lt"/>
              </a:rPr>
              <a:t>)</a:t>
            </a:r>
          </a:p>
          <a:p>
            <a:pPr marL="359410" indent="-359410">
              <a:buChar char="•"/>
            </a:pPr>
            <a:endParaRPr lang="en-GB" i="1">
              <a:latin typeface="Verdana"/>
              <a:ea typeface="Verdana"/>
              <a:cs typeface="Times New Roman"/>
            </a:endParaRPr>
          </a:p>
          <a:p>
            <a:pPr marL="359410" indent="-359410">
              <a:buChar char="•"/>
            </a:pPr>
            <a:endParaRPr lang="en-GB">
              <a:ea typeface="Verdana"/>
            </a:endParaRPr>
          </a:p>
          <a:p>
            <a:pPr marL="359410" indent="-359410"/>
            <a:endParaRPr lang="en-GB">
              <a:ea typeface="Verdana"/>
            </a:endParaRPr>
          </a:p>
          <a:p>
            <a:pPr marL="359410" lvl="1" indent="-359410"/>
            <a:endParaRPr lang="en-GB">
              <a:ea typeface="Verdana"/>
            </a:endParaRPr>
          </a:p>
          <a:p>
            <a:pPr marL="359410" lvl="1" indent="-359410"/>
            <a:endParaRPr lang="en-GB">
              <a:ea typeface="Verdana"/>
            </a:endParaRPr>
          </a:p>
        </p:txBody>
      </p:sp>
      <p:sp>
        <p:nvSpPr>
          <p:cNvPr id="2" name="Slide Number Placeholder 1">
            <a:extLst>
              <a:ext uri="{FF2B5EF4-FFF2-40B4-BE49-F238E27FC236}">
                <a16:creationId xmlns:a16="http://schemas.microsoft.com/office/drawing/2014/main" id="{4BAC1344-5F35-5118-9277-870071941EEE}"/>
              </a:ext>
            </a:extLst>
          </p:cNvPr>
          <p:cNvSpPr>
            <a:spLocks noGrp="1"/>
          </p:cNvSpPr>
          <p:nvPr>
            <p:ph type="sldNum" sz="quarter" idx="12"/>
          </p:nvPr>
        </p:nvSpPr>
        <p:spPr>
          <a:xfrm>
            <a:off x="9413336" y="7199876"/>
            <a:ext cx="828550" cy="195919"/>
          </a:xfrm>
        </p:spPr>
        <p:txBody>
          <a:bodyPr/>
          <a:lstStyle/>
          <a:p>
            <a:fld id="{7DD8F28C-E404-44CF-9F42-4614D03DA8C2}" type="slidenum">
              <a:rPr lang="en-GB" smtClean="0"/>
              <a:pPr/>
              <a:t>11</a:t>
            </a:fld>
            <a:endParaRPr lang="en-GB"/>
          </a:p>
        </p:txBody>
      </p:sp>
    </p:spTree>
    <p:extLst>
      <p:ext uri="{BB962C8B-B14F-4D97-AF65-F5344CB8AC3E}">
        <p14:creationId xmlns:p14="http://schemas.microsoft.com/office/powerpoint/2010/main" val="154947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AAFA-25D9-98A3-A197-1E12B263AD2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D839F9D-580E-EA20-474C-1FD7EFD27A43}"/>
              </a:ext>
            </a:extLst>
          </p:cNvPr>
          <p:cNvSpPr>
            <a:spLocks noGrp="1"/>
          </p:cNvSpPr>
          <p:nvPr>
            <p:ph idx="1"/>
          </p:nvPr>
        </p:nvSpPr>
        <p:spPr>
          <a:xfrm>
            <a:off x="518985" y="2539879"/>
            <a:ext cx="8106288" cy="4320000"/>
          </a:xfrm>
        </p:spPr>
        <p:txBody>
          <a:bodyPr/>
          <a:lstStyle/>
          <a:p>
            <a:pPr marL="285750" indent="-285750">
              <a:buChar char="•"/>
            </a:pPr>
            <a:r>
              <a:rPr lang="en-GB" sz="1600" i="1" err="1">
                <a:ea typeface="+mn-lt"/>
                <a:cs typeface="+mn-lt"/>
              </a:rPr>
              <a:t>Thrells</a:t>
            </a:r>
            <a:r>
              <a:rPr lang="en-GB" sz="1600" i="1">
                <a:ea typeface="+mn-lt"/>
                <a:cs typeface="+mn-lt"/>
              </a:rPr>
              <a:t> Ltd. v. Lomas </a:t>
            </a:r>
            <a:r>
              <a:rPr lang="en-GB" sz="1600">
                <a:ea typeface="+mn-lt"/>
                <a:cs typeface="+mn-lt"/>
              </a:rPr>
              <a:t>[1993] 1 W.L.R. 456 - unambiguous language, typography and layout meant only </a:t>
            </a:r>
            <a:r>
              <a:rPr lang="en-GB" sz="1600" err="1">
                <a:ea typeface="+mn-lt"/>
                <a:cs typeface="+mn-lt"/>
              </a:rPr>
              <a:t>deferreds</a:t>
            </a:r>
            <a:r>
              <a:rPr lang="en-GB" sz="1600">
                <a:ea typeface="+mn-lt"/>
                <a:cs typeface="+mn-lt"/>
              </a:rPr>
              <a:t> could benefit from discretion to augment benefits</a:t>
            </a:r>
            <a:endParaRPr lang="en-US" sz="1600">
              <a:ea typeface="Verdana"/>
            </a:endParaRPr>
          </a:p>
          <a:p>
            <a:pPr marL="285750" indent="-285750">
              <a:buChar char="•"/>
            </a:pPr>
            <a:endParaRPr lang="en-GB" sz="1600">
              <a:ea typeface="+mn-lt"/>
              <a:cs typeface="+mn-lt"/>
            </a:endParaRPr>
          </a:p>
          <a:p>
            <a:pPr marL="285750" indent="-285750">
              <a:buChar char="•"/>
            </a:pPr>
            <a:r>
              <a:rPr lang="en-GB" sz="1600" i="1">
                <a:ea typeface="+mn-lt"/>
                <a:cs typeface="+mn-lt"/>
              </a:rPr>
              <a:t>Independent Pension Trustee Ltd. v. Stevens</a:t>
            </a:r>
            <a:r>
              <a:rPr lang="en-GB" sz="1600">
                <a:ea typeface="+mn-lt"/>
                <a:cs typeface="+mn-lt"/>
              </a:rPr>
              <a:t> [2002] 37 PBLR - winding-up rule which provided that trustees had a discretion to use surplus “</a:t>
            </a:r>
            <a:r>
              <a:rPr lang="en-GB" sz="1600" i="1">
                <a:ea typeface="+mn-lt"/>
                <a:cs typeface="+mn-lt"/>
              </a:rPr>
              <a:t>either</a:t>
            </a:r>
            <a:r>
              <a:rPr lang="en-GB" sz="1600">
                <a:ea typeface="+mn-lt"/>
                <a:cs typeface="+mn-lt"/>
              </a:rPr>
              <a:t>” to augment benefits “</a:t>
            </a:r>
            <a:r>
              <a:rPr lang="en-GB" sz="1600" i="1">
                <a:ea typeface="+mn-lt"/>
                <a:cs typeface="+mn-lt"/>
              </a:rPr>
              <a:t>or</a:t>
            </a:r>
            <a:r>
              <a:rPr lang="en-GB" sz="1600">
                <a:ea typeface="+mn-lt"/>
                <a:cs typeface="+mn-lt"/>
              </a:rPr>
              <a:t>” to be paid to employers</a:t>
            </a:r>
          </a:p>
          <a:p>
            <a:endParaRPr lang="en-GB" sz="1600">
              <a:ea typeface="+mn-lt"/>
              <a:cs typeface="+mn-lt"/>
            </a:endParaRPr>
          </a:p>
          <a:p>
            <a:pPr marL="1079500" lvl="2" indent="-359410">
              <a:spcAft>
                <a:spcPts val="1800"/>
              </a:spcAft>
              <a:buFont typeface="Wingdings" panose="020B0604020202020204" pitchFamily="34" charset="0"/>
              <a:buChar char="§"/>
            </a:pPr>
            <a:endParaRPr lang="en-GB" sz="1600">
              <a:ea typeface="+mn-lt"/>
              <a:cs typeface="+mn-lt"/>
            </a:endParaRPr>
          </a:p>
          <a:p>
            <a:pPr marL="720090" lvl="2" indent="0">
              <a:spcAft>
                <a:spcPts val="1800"/>
              </a:spcAft>
              <a:buNone/>
            </a:pPr>
            <a:r>
              <a:rPr lang="en-GB" sz="1600">
                <a:ea typeface="+mn-lt"/>
                <a:cs typeface="+mn-lt"/>
              </a:rPr>
              <a:t>“… </a:t>
            </a:r>
            <a:r>
              <a:rPr lang="en-GB" sz="1600" i="1">
                <a:ea typeface="+mn-lt"/>
                <a:cs typeface="+mn-lt"/>
              </a:rPr>
              <a:t>it seems to me fairly obvious that what one would want to achieve with a surplus is reasonable flexibility for the trustees, and that it would be odd if they were faced with an “all or nothing” situation in which the surplus, however great, could only be applied in one of two ways</a:t>
            </a:r>
            <a:r>
              <a:rPr lang="en-GB" sz="1600">
                <a:ea typeface="+mn-lt"/>
                <a:cs typeface="+mn-lt"/>
              </a:rPr>
              <a:t>.</a:t>
            </a:r>
            <a:r>
              <a:rPr lang="en-GB">
                <a:ea typeface="+mn-lt"/>
                <a:cs typeface="+mn-lt"/>
              </a:rPr>
              <a:t>”</a:t>
            </a:r>
            <a:endParaRPr lang="en-GB"/>
          </a:p>
          <a:p>
            <a:pPr marL="359410" indent="-359410">
              <a:buFont typeface="Arial" panose="020B0604020202020204" pitchFamily="34" charset="0"/>
              <a:buChar char="•"/>
            </a:pPr>
            <a:endParaRPr lang="en-GB" i="1">
              <a:latin typeface="Verdana"/>
              <a:ea typeface="Verdana"/>
              <a:cs typeface="Times New Roman"/>
            </a:endParaRPr>
          </a:p>
          <a:p>
            <a:pPr marL="359410" indent="-359410">
              <a:buChar char="•"/>
            </a:pPr>
            <a:endParaRPr lang="en-GB">
              <a:ea typeface="Verdana"/>
            </a:endParaRPr>
          </a:p>
          <a:p>
            <a:pPr marL="359410" indent="-359410"/>
            <a:endParaRPr lang="en-GB">
              <a:ea typeface="Verdana"/>
            </a:endParaRPr>
          </a:p>
          <a:p>
            <a:pPr marL="359410" lvl="1" indent="-359410"/>
            <a:endParaRPr lang="en-GB">
              <a:ea typeface="Verdana"/>
            </a:endParaRPr>
          </a:p>
          <a:p>
            <a:pPr marL="359410" lvl="1" indent="-359410"/>
            <a:endParaRPr lang="en-GB">
              <a:ea typeface="Verdana"/>
            </a:endParaRPr>
          </a:p>
        </p:txBody>
      </p:sp>
      <p:sp>
        <p:nvSpPr>
          <p:cNvPr id="2" name="Slide Number Placeholder 1">
            <a:extLst>
              <a:ext uri="{FF2B5EF4-FFF2-40B4-BE49-F238E27FC236}">
                <a16:creationId xmlns:a16="http://schemas.microsoft.com/office/drawing/2014/main" id="{25D538AC-6725-91A9-5840-E98B1891E104}"/>
              </a:ext>
            </a:extLst>
          </p:cNvPr>
          <p:cNvSpPr>
            <a:spLocks noGrp="1"/>
          </p:cNvSpPr>
          <p:nvPr>
            <p:ph type="sldNum" sz="quarter" idx="12"/>
          </p:nvPr>
        </p:nvSpPr>
        <p:spPr>
          <a:xfrm>
            <a:off x="9413336" y="7199876"/>
            <a:ext cx="828550" cy="195919"/>
          </a:xfrm>
        </p:spPr>
        <p:txBody>
          <a:bodyPr/>
          <a:lstStyle/>
          <a:p>
            <a:fld id="{7DD8F28C-E404-44CF-9F42-4614D03DA8C2}" type="slidenum">
              <a:rPr lang="en-GB" smtClean="0"/>
              <a:pPr/>
              <a:t>12</a:t>
            </a:fld>
            <a:endParaRPr lang="en-GB"/>
          </a:p>
        </p:txBody>
      </p:sp>
      <p:sp>
        <p:nvSpPr>
          <p:cNvPr id="6" name="Title 5">
            <a:extLst>
              <a:ext uri="{FF2B5EF4-FFF2-40B4-BE49-F238E27FC236}">
                <a16:creationId xmlns:a16="http://schemas.microsoft.com/office/drawing/2014/main" id="{BF3A73E6-4577-EF35-BBFD-1171DD24B982}"/>
              </a:ext>
            </a:extLst>
          </p:cNvPr>
          <p:cNvSpPr>
            <a:spLocks noGrp="1"/>
          </p:cNvSpPr>
          <p:nvPr>
            <p:ph type="title"/>
          </p:nvPr>
        </p:nvSpPr>
        <p:spPr>
          <a:xfrm>
            <a:off x="513639" y="898539"/>
            <a:ext cx="8134857" cy="994095"/>
          </a:xfrm>
        </p:spPr>
        <p:txBody>
          <a:bodyPr/>
          <a:lstStyle/>
          <a:p>
            <a:r>
              <a:rPr lang="en-GB" sz="2800">
                <a:ea typeface="+mn-lt"/>
                <a:cs typeface="+mn-lt"/>
              </a:rPr>
              <a:t>Ambiguity cases</a:t>
            </a:r>
            <a:endParaRPr lang="en-GB" sz="2800" b="0">
              <a:ea typeface="+mn-lt"/>
              <a:cs typeface="+mn-lt"/>
            </a:endParaRPr>
          </a:p>
        </p:txBody>
      </p:sp>
    </p:spTree>
    <p:extLst>
      <p:ext uri="{BB962C8B-B14F-4D97-AF65-F5344CB8AC3E}">
        <p14:creationId xmlns:p14="http://schemas.microsoft.com/office/powerpoint/2010/main" val="155269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CCE97-A425-4E2E-2DC9-C6D2CBB431A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AAC56C-E901-BBD8-B344-5FC3EFF1EB97}"/>
              </a:ext>
            </a:extLst>
          </p:cNvPr>
          <p:cNvSpPr>
            <a:spLocks noGrp="1"/>
          </p:cNvSpPr>
          <p:nvPr>
            <p:ph idx="1"/>
          </p:nvPr>
        </p:nvSpPr>
        <p:spPr>
          <a:xfrm>
            <a:off x="1292762" y="1989035"/>
            <a:ext cx="8106288" cy="4320000"/>
          </a:xfrm>
        </p:spPr>
        <p:txBody>
          <a:bodyPr/>
          <a:lstStyle/>
          <a:p>
            <a:pPr marL="285750" indent="-285750">
              <a:buChar char="•"/>
            </a:pPr>
            <a:endParaRPr lang="en-GB">
              <a:ea typeface="+mn-lt"/>
              <a:cs typeface="+mn-lt"/>
            </a:endParaRPr>
          </a:p>
          <a:p>
            <a:pPr marL="285750" indent="-285750">
              <a:buFont typeface="Arial" panose="020B0604020202020204" pitchFamily="34" charset="0"/>
              <a:buChar char="•"/>
            </a:pPr>
            <a:r>
              <a:rPr lang="en-GB" sz="1600" i="1">
                <a:ea typeface="+mn-lt"/>
                <a:cs typeface="+mn-lt"/>
              </a:rPr>
              <a:t>Stevens</a:t>
            </a:r>
            <a:r>
              <a:rPr lang="en-GB" sz="1600">
                <a:ea typeface="+mn-lt"/>
                <a:cs typeface="+mn-lt"/>
              </a:rPr>
              <a:t> accords with authority in re wills - “</a:t>
            </a:r>
            <a:r>
              <a:rPr lang="en-GB" sz="1600" i="1">
                <a:ea typeface="+mn-lt"/>
                <a:cs typeface="+mn-lt"/>
              </a:rPr>
              <a:t>or</a:t>
            </a:r>
            <a:r>
              <a:rPr lang="en-GB" sz="1600">
                <a:ea typeface="+mn-lt"/>
                <a:cs typeface="+mn-lt"/>
              </a:rPr>
              <a:t>” may be read as meaning “</a:t>
            </a:r>
            <a:r>
              <a:rPr lang="en-GB" sz="1600" i="1">
                <a:ea typeface="+mn-lt"/>
                <a:cs typeface="+mn-lt"/>
              </a:rPr>
              <a:t>and</a:t>
            </a:r>
            <a:r>
              <a:rPr lang="en-GB" sz="1600">
                <a:ea typeface="+mn-lt"/>
                <a:cs typeface="+mn-lt"/>
              </a:rPr>
              <a:t>”: </a:t>
            </a:r>
            <a:r>
              <a:rPr lang="en-GB" sz="1600" i="1">
                <a:ea typeface="+mn-lt"/>
                <a:cs typeface="+mn-lt"/>
              </a:rPr>
              <a:t>Bogg v. Raper </a:t>
            </a:r>
            <a:r>
              <a:rPr lang="en-GB" sz="1600">
                <a:ea typeface="+mn-lt"/>
                <a:cs typeface="+mn-lt"/>
              </a:rPr>
              <a:t>[1998] 1 I.T.E.L.R. 267</a:t>
            </a:r>
          </a:p>
          <a:p>
            <a:pPr>
              <a:buFont typeface="Arial" panose="020B0604020202020204" pitchFamily="34" charset="0"/>
              <a:buChar char="•"/>
            </a:pPr>
            <a:endParaRPr lang="en-GB" sz="1600">
              <a:ea typeface="+mn-lt"/>
              <a:cs typeface="+mn-lt"/>
            </a:endParaRPr>
          </a:p>
          <a:p>
            <a:pPr marL="285750" indent="-285750">
              <a:buFont typeface="Arial" panose="020B0604020202020204" pitchFamily="34" charset="0"/>
              <a:buChar char="•"/>
            </a:pPr>
            <a:r>
              <a:rPr lang="en-GB" sz="1600">
                <a:ea typeface="+mn-lt"/>
                <a:cs typeface="+mn-lt"/>
              </a:rPr>
              <a:t>Who is eligible? </a:t>
            </a:r>
          </a:p>
          <a:p>
            <a:pPr>
              <a:buFont typeface="Arial" panose="020B0604020202020204" pitchFamily="34" charset="0"/>
              <a:buChar char="•"/>
            </a:pPr>
            <a:endParaRPr lang="en-GB" sz="1600">
              <a:ea typeface="+mn-lt"/>
              <a:cs typeface="+mn-lt"/>
            </a:endParaRPr>
          </a:p>
          <a:p>
            <a:pPr marL="285750" indent="-285750">
              <a:buFont typeface="Arial" panose="020B0604020202020204" pitchFamily="34" charset="0"/>
              <a:buChar char="•"/>
            </a:pPr>
            <a:r>
              <a:rPr lang="en-GB" sz="1600">
                <a:ea typeface="+mn-lt"/>
                <a:cs typeface="+mn-lt"/>
              </a:rPr>
              <a:t>Compare </a:t>
            </a:r>
            <a:r>
              <a:rPr lang="en-GB" sz="1600" i="1">
                <a:ea typeface="+mn-lt"/>
                <a:cs typeface="+mn-lt"/>
              </a:rPr>
              <a:t>Bank of New Zealand Officers’ Provident Association v. Bank of New Zealand </a:t>
            </a:r>
            <a:r>
              <a:rPr lang="en-GB" sz="1600">
                <a:ea typeface="+mn-lt"/>
                <a:cs typeface="+mn-lt"/>
              </a:rPr>
              <a:t>[2003] O.P.L.R. 281 and </a:t>
            </a:r>
            <a:r>
              <a:rPr lang="en-GB" sz="1600" i="1">
                <a:ea typeface="+mn-lt"/>
                <a:cs typeface="+mn-lt"/>
              </a:rPr>
              <a:t>Scully v. Coley </a:t>
            </a:r>
            <a:r>
              <a:rPr lang="en-GB" sz="1600">
                <a:ea typeface="+mn-lt"/>
                <a:cs typeface="+mn-lt"/>
              </a:rPr>
              <a:t>[2009] UKPC 29</a:t>
            </a:r>
          </a:p>
          <a:p>
            <a:pPr>
              <a:buFont typeface="Arial" panose="020B0604020202020204" pitchFamily="34" charset="0"/>
              <a:buChar char="•"/>
            </a:pPr>
            <a:endParaRPr lang="en-GB">
              <a:ea typeface="+mn-lt"/>
              <a:cs typeface="+mn-lt"/>
            </a:endParaRPr>
          </a:p>
          <a:p>
            <a:pPr marL="359410" indent="-359410">
              <a:buFont typeface="Arial" panose="020B0604020202020204" pitchFamily="34" charset="0"/>
              <a:buChar char="•"/>
            </a:pPr>
            <a:endParaRPr lang="en-GB" i="1">
              <a:latin typeface="Verdana"/>
              <a:ea typeface="Verdana"/>
              <a:cs typeface="Times New Roman"/>
            </a:endParaRPr>
          </a:p>
          <a:p>
            <a:pPr marL="359410" indent="-359410">
              <a:buChar char="•"/>
            </a:pPr>
            <a:endParaRPr lang="en-GB">
              <a:ea typeface="Verdana"/>
            </a:endParaRPr>
          </a:p>
          <a:p>
            <a:pPr marL="359410" indent="-359410"/>
            <a:endParaRPr lang="en-GB">
              <a:ea typeface="Verdana"/>
            </a:endParaRPr>
          </a:p>
          <a:p>
            <a:pPr marL="359410" lvl="1" indent="-359410"/>
            <a:endParaRPr lang="en-GB">
              <a:ea typeface="Verdana"/>
            </a:endParaRPr>
          </a:p>
          <a:p>
            <a:pPr marL="359410" lvl="1" indent="-359410"/>
            <a:endParaRPr lang="en-GB">
              <a:ea typeface="Verdana"/>
            </a:endParaRPr>
          </a:p>
        </p:txBody>
      </p:sp>
      <p:sp>
        <p:nvSpPr>
          <p:cNvPr id="2" name="Slide Number Placeholder 1">
            <a:extLst>
              <a:ext uri="{FF2B5EF4-FFF2-40B4-BE49-F238E27FC236}">
                <a16:creationId xmlns:a16="http://schemas.microsoft.com/office/drawing/2014/main" id="{3CAF5640-3BF1-FF26-B3BA-0AD39C63916C}"/>
              </a:ext>
            </a:extLst>
          </p:cNvPr>
          <p:cNvSpPr>
            <a:spLocks noGrp="1"/>
          </p:cNvSpPr>
          <p:nvPr>
            <p:ph type="sldNum" sz="quarter" idx="12"/>
          </p:nvPr>
        </p:nvSpPr>
        <p:spPr>
          <a:xfrm>
            <a:off x="9413336" y="7199876"/>
            <a:ext cx="828550" cy="195919"/>
          </a:xfrm>
        </p:spPr>
        <p:txBody>
          <a:bodyPr/>
          <a:lstStyle/>
          <a:p>
            <a:fld id="{7DD8F28C-E404-44CF-9F42-4614D03DA8C2}" type="slidenum">
              <a:rPr lang="en-GB" smtClean="0"/>
              <a:pPr/>
              <a:t>13</a:t>
            </a:fld>
            <a:endParaRPr lang="en-GB"/>
          </a:p>
        </p:txBody>
      </p:sp>
    </p:spTree>
    <p:extLst>
      <p:ext uri="{BB962C8B-B14F-4D97-AF65-F5344CB8AC3E}">
        <p14:creationId xmlns:p14="http://schemas.microsoft.com/office/powerpoint/2010/main" val="126839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43EA-658D-C93C-4F43-B75D187C12C1}"/>
              </a:ext>
            </a:extLst>
          </p:cNvPr>
          <p:cNvSpPr>
            <a:spLocks noGrp="1"/>
          </p:cNvSpPr>
          <p:nvPr>
            <p:ph type="title"/>
          </p:nvPr>
        </p:nvSpPr>
        <p:spPr/>
        <p:txBody>
          <a:bodyPr/>
          <a:lstStyle/>
          <a:p>
            <a:r>
              <a:rPr lang="en-GB" sz="2800">
                <a:ea typeface="+mn-lt"/>
                <a:cs typeface="+mn-lt"/>
              </a:rPr>
              <a:t>Commercial transaction cases</a:t>
            </a:r>
            <a:endParaRPr lang="en-GB" sz="2800" b="0">
              <a:ea typeface="+mn-lt"/>
              <a:cs typeface="+mn-lt"/>
            </a:endParaRPr>
          </a:p>
        </p:txBody>
      </p:sp>
      <p:sp>
        <p:nvSpPr>
          <p:cNvPr id="9" name="Slide Number Placeholder 8">
            <a:extLst>
              <a:ext uri="{FF2B5EF4-FFF2-40B4-BE49-F238E27FC236}">
                <a16:creationId xmlns:a16="http://schemas.microsoft.com/office/drawing/2014/main" id="{49145F2B-B64A-4DF0-31A4-E4768262E7A1}"/>
              </a:ext>
            </a:extLst>
          </p:cNvPr>
          <p:cNvSpPr>
            <a:spLocks noGrp="1"/>
          </p:cNvSpPr>
          <p:nvPr>
            <p:ph type="sldNum" sz="quarter" idx="12"/>
          </p:nvPr>
        </p:nvSpPr>
        <p:spPr/>
        <p:txBody>
          <a:bodyPr/>
          <a:lstStyle/>
          <a:p>
            <a:fld id="{7DD8F28C-E404-44CF-9F42-4614D03DA8C2}" type="slidenum">
              <a:rPr lang="en-GB" smtClean="0"/>
              <a:pPr/>
              <a:t>14</a:t>
            </a:fld>
            <a:endParaRPr lang="en-GB"/>
          </a:p>
        </p:txBody>
      </p:sp>
      <p:sp>
        <p:nvSpPr>
          <p:cNvPr id="4" name="Content Placeholder 3">
            <a:extLst>
              <a:ext uri="{FF2B5EF4-FFF2-40B4-BE49-F238E27FC236}">
                <a16:creationId xmlns:a16="http://schemas.microsoft.com/office/drawing/2014/main" id="{5F181696-405C-7705-1DBD-38B7212C9EC0}"/>
              </a:ext>
            </a:extLst>
          </p:cNvPr>
          <p:cNvSpPr>
            <a:spLocks noGrp="1"/>
          </p:cNvSpPr>
          <p:nvPr>
            <p:ph idx="1"/>
          </p:nvPr>
        </p:nvSpPr>
        <p:spPr>
          <a:xfrm>
            <a:off x="530596" y="2737264"/>
            <a:ext cx="8106288" cy="4320000"/>
          </a:xfrm>
        </p:spPr>
        <p:txBody>
          <a:bodyPr/>
          <a:lstStyle/>
          <a:p>
            <a:pPr marL="285750" indent="-285750">
              <a:buFont typeface="Arial"/>
              <a:buChar char="•"/>
            </a:pPr>
            <a:r>
              <a:rPr lang="en-GB" sz="1600" i="1">
                <a:ea typeface="+mn-lt"/>
                <a:cs typeface="+mn-lt"/>
              </a:rPr>
              <a:t>Re Imperial Foods Ltd. Pension Scheme</a:t>
            </a:r>
            <a:r>
              <a:rPr lang="en-GB" sz="1600">
                <a:ea typeface="+mn-lt"/>
                <a:cs typeface="+mn-lt"/>
              </a:rPr>
              <a:t> [1986] 1 W.L.R. 717</a:t>
            </a:r>
          </a:p>
          <a:p>
            <a:endParaRPr lang="en-GB" sz="1600">
              <a:ea typeface="+mn-lt"/>
              <a:cs typeface="+mn-lt"/>
            </a:endParaRPr>
          </a:p>
          <a:p>
            <a:pPr marL="720090" lvl="2" indent="0">
              <a:buNone/>
            </a:pPr>
            <a:r>
              <a:rPr lang="en-GB" sz="1600">
                <a:ea typeface="+mn-lt"/>
                <a:cs typeface="+mn-lt"/>
              </a:rPr>
              <a:t>“… </a:t>
            </a:r>
            <a:r>
              <a:rPr lang="en-GB" sz="1600" i="1">
                <a:ea typeface="+mn-lt"/>
                <a:cs typeface="+mn-lt"/>
              </a:rPr>
              <a:t>such portion of the fund as shall in all the circumstances appear to him to be appropriate at the time the subsidiary company ceases to be a subsidiary</a:t>
            </a:r>
            <a:r>
              <a:rPr lang="en-GB" sz="1600">
                <a:ea typeface="+mn-lt"/>
                <a:cs typeface="+mn-lt"/>
              </a:rPr>
              <a:t> …”</a:t>
            </a:r>
          </a:p>
          <a:p>
            <a:endParaRPr lang="en-GB" sz="1600">
              <a:ea typeface="+mn-lt"/>
              <a:cs typeface="+mn-lt"/>
            </a:endParaRPr>
          </a:p>
          <a:p>
            <a:pPr marL="285750" indent="-285750">
              <a:buFont typeface="Arial"/>
              <a:buChar char="•"/>
            </a:pPr>
            <a:r>
              <a:rPr lang="en-GB" sz="1600" i="1">
                <a:ea typeface="+mn-lt"/>
                <a:cs typeface="+mn-lt"/>
              </a:rPr>
              <a:t>Stannard v. </a:t>
            </a:r>
            <a:r>
              <a:rPr lang="en-GB" sz="1600" i="1" err="1">
                <a:ea typeface="+mn-lt"/>
                <a:cs typeface="+mn-lt"/>
              </a:rPr>
              <a:t>Fisons</a:t>
            </a:r>
            <a:r>
              <a:rPr lang="en-GB" sz="1600" i="1">
                <a:ea typeface="+mn-lt"/>
                <a:cs typeface="+mn-lt"/>
              </a:rPr>
              <a:t> Pensions Trust Ltd. </a:t>
            </a:r>
            <a:r>
              <a:rPr lang="en-GB" sz="1600">
                <a:ea typeface="+mn-lt"/>
                <a:cs typeface="+mn-lt"/>
              </a:rPr>
              <a:t>[1991] Pens. L.R. 225</a:t>
            </a:r>
          </a:p>
          <a:p>
            <a:pPr marL="645160" lvl="1" indent="-285750">
              <a:spcAft>
                <a:spcPts val="0"/>
              </a:spcAft>
            </a:pPr>
            <a:r>
              <a:rPr lang="en-GB" sz="1600">
                <a:ea typeface="+mn-lt"/>
                <a:cs typeface="+mn-lt"/>
              </a:rPr>
              <a:t>Contract June 1982 and transfer amount paid in December 1982 based financial position in April 1982 using the total reserve method, but improved position would have allowed past service reserve method</a:t>
            </a:r>
          </a:p>
          <a:p>
            <a:endParaRPr lang="en-GB" sz="1600">
              <a:ea typeface="+mn-lt"/>
              <a:cs typeface="+mn-lt"/>
            </a:endParaRPr>
          </a:p>
          <a:p>
            <a:pPr marL="285750" indent="-285750">
              <a:buFont typeface="Arial"/>
              <a:buChar char="•"/>
            </a:pPr>
            <a:r>
              <a:rPr lang="en-GB" sz="1600" i="1">
                <a:ea typeface="+mn-lt"/>
                <a:cs typeface="+mn-lt"/>
              </a:rPr>
              <a:t>Wrightson Ltd. v. Fletcher Challenge Nominees Ltd. </a:t>
            </a:r>
            <a:r>
              <a:rPr lang="en-GB" sz="1600">
                <a:ea typeface="+mn-lt"/>
                <a:cs typeface="+mn-lt"/>
              </a:rPr>
              <a:t>[2001] Pens. L.R. 207 – trustees to allocate “</a:t>
            </a:r>
            <a:r>
              <a:rPr lang="en-GB" sz="1600" i="1">
                <a:ea typeface="+mn-lt"/>
                <a:cs typeface="+mn-lt"/>
              </a:rPr>
              <a:t>as is appropriate</a:t>
            </a:r>
            <a:r>
              <a:rPr lang="en-GB" sz="1600">
                <a:ea typeface="+mn-lt"/>
                <a:cs typeface="+mn-lt"/>
              </a:rPr>
              <a:t>” justified past service reserve rather than share of fund</a:t>
            </a:r>
          </a:p>
          <a:p>
            <a:pPr algn="just"/>
            <a:endParaRPr lang="en-GB">
              <a:ea typeface="+mn-lt"/>
              <a:cs typeface="+mn-lt"/>
            </a:endParaRPr>
          </a:p>
          <a:p>
            <a:endParaRPr lang="en-GB">
              <a:ea typeface="Verdana"/>
            </a:endParaRPr>
          </a:p>
        </p:txBody>
      </p:sp>
    </p:spTree>
    <p:extLst>
      <p:ext uri="{BB962C8B-B14F-4D97-AF65-F5344CB8AC3E}">
        <p14:creationId xmlns:p14="http://schemas.microsoft.com/office/powerpoint/2010/main" val="424563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BC7C7-75BF-C5FC-B47F-185E0495C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1D81E-4DAD-5A83-1FB7-B04CC90193E9}"/>
              </a:ext>
            </a:extLst>
          </p:cNvPr>
          <p:cNvSpPr>
            <a:spLocks noGrp="1"/>
          </p:cNvSpPr>
          <p:nvPr>
            <p:ph type="title"/>
          </p:nvPr>
        </p:nvSpPr>
        <p:spPr/>
        <p:txBody>
          <a:bodyPr/>
          <a:lstStyle/>
          <a:p>
            <a:r>
              <a:rPr lang="en-GB" sz="2800">
                <a:ea typeface="+mn-lt"/>
                <a:cs typeface="+mn-lt"/>
              </a:rPr>
              <a:t>Surplus extraction</a:t>
            </a:r>
            <a:endParaRPr lang="en-US" sz="2800">
              <a:ea typeface="+mn-lt"/>
              <a:cs typeface="+mn-lt"/>
            </a:endParaRPr>
          </a:p>
        </p:txBody>
      </p:sp>
      <p:sp>
        <p:nvSpPr>
          <p:cNvPr id="9" name="Slide Number Placeholder 8">
            <a:extLst>
              <a:ext uri="{FF2B5EF4-FFF2-40B4-BE49-F238E27FC236}">
                <a16:creationId xmlns:a16="http://schemas.microsoft.com/office/drawing/2014/main" id="{87A80A65-734D-8D11-A325-0961A22DBF78}"/>
              </a:ext>
            </a:extLst>
          </p:cNvPr>
          <p:cNvSpPr>
            <a:spLocks noGrp="1"/>
          </p:cNvSpPr>
          <p:nvPr>
            <p:ph type="sldNum" sz="quarter" idx="12"/>
          </p:nvPr>
        </p:nvSpPr>
        <p:spPr/>
        <p:txBody>
          <a:bodyPr/>
          <a:lstStyle/>
          <a:p>
            <a:fld id="{7DD8F28C-E404-44CF-9F42-4614D03DA8C2}" type="slidenum">
              <a:rPr lang="en-GB" smtClean="0"/>
              <a:pPr/>
              <a:t>15</a:t>
            </a:fld>
            <a:endParaRPr lang="en-GB"/>
          </a:p>
        </p:txBody>
      </p:sp>
      <p:sp>
        <p:nvSpPr>
          <p:cNvPr id="4" name="Content Placeholder 3">
            <a:extLst>
              <a:ext uri="{FF2B5EF4-FFF2-40B4-BE49-F238E27FC236}">
                <a16:creationId xmlns:a16="http://schemas.microsoft.com/office/drawing/2014/main" id="{DFC83262-5BF1-15FA-623A-A832E24CDC44}"/>
              </a:ext>
            </a:extLst>
          </p:cNvPr>
          <p:cNvSpPr>
            <a:spLocks noGrp="1"/>
          </p:cNvSpPr>
          <p:nvPr>
            <p:ph idx="1"/>
          </p:nvPr>
        </p:nvSpPr>
        <p:spPr>
          <a:xfrm>
            <a:off x="565432" y="2725653"/>
            <a:ext cx="8106288" cy="4320000"/>
          </a:xfrm>
        </p:spPr>
        <p:txBody>
          <a:bodyPr/>
          <a:lstStyle/>
          <a:p>
            <a:pPr marL="285750" indent="-285750" algn="just">
              <a:buChar char="•"/>
            </a:pPr>
            <a:r>
              <a:rPr lang="en-GB" sz="1600">
                <a:ea typeface="+mn-lt"/>
                <a:cs typeface="+mn-lt"/>
              </a:rPr>
              <a:t>Notorious examples:</a:t>
            </a:r>
          </a:p>
          <a:p>
            <a:pPr algn="just">
              <a:buFont typeface="Arial"/>
              <a:buChar char="•"/>
            </a:pPr>
            <a:endParaRPr lang="en-GB" sz="1600">
              <a:ea typeface="+mn-lt"/>
              <a:cs typeface="+mn-lt"/>
            </a:endParaRPr>
          </a:p>
          <a:p>
            <a:pPr marL="285750" indent="-285750" algn="just">
              <a:buFont typeface="Arial" panose="020B0604020202020204" pitchFamily="34" charset="0"/>
              <a:buChar char="•"/>
            </a:pPr>
            <a:r>
              <a:rPr lang="en-GB" sz="1600" i="1">
                <a:ea typeface="+mn-lt"/>
                <a:cs typeface="+mn-lt"/>
              </a:rPr>
              <a:t>Re Courage Group’s Pension Schemes </a:t>
            </a:r>
            <a:r>
              <a:rPr lang="en-GB" sz="1600">
                <a:ea typeface="+mn-lt"/>
                <a:cs typeface="+mn-lt"/>
              </a:rPr>
              <a:t>[1987] 1 All E.R. 528</a:t>
            </a:r>
          </a:p>
          <a:p>
            <a:pPr marL="285750" indent="-285750" algn="just">
              <a:buFont typeface="Arial" panose="020B0604020202020204" pitchFamily="34" charset="0"/>
              <a:buChar char="•"/>
            </a:pPr>
            <a:endParaRPr lang="en-GB" sz="1600" i="1">
              <a:ea typeface="+mn-lt"/>
              <a:cs typeface="+mn-lt"/>
            </a:endParaRPr>
          </a:p>
          <a:p>
            <a:pPr marL="285750" indent="-285750" algn="just">
              <a:buFont typeface="Arial" panose="020B0604020202020204" pitchFamily="34" charset="0"/>
              <a:buChar char="•"/>
            </a:pPr>
            <a:r>
              <a:rPr lang="en-GB" sz="1600" i="1">
                <a:ea typeface="+mn-lt"/>
                <a:cs typeface="+mn-lt"/>
              </a:rPr>
              <a:t>Hillsdown Holdings Plc v.</a:t>
            </a:r>
            <a:r>
              <a:rPr lang="en-GB" sz="1600">
                <a:ea typeface="+mn-lt"/>
                <a:cs typeface="+mn-lt"/>
              </a:rPr>
              <a:t> Pensions Ombudsman [1997] 1 All E.R. 862</a:t>
            </a:r>
          </a:p>
          <a:p>
            <a:pPr algn="just">
              <a:buFont typeface="Arial"/>
              <a:buChar char="•"/>
            </a:pPr>
            <a:endParaRPr lang="en-GB">
              <a:ea typeface="+mn-lt"/>
              <a:cs typeface="+mn-lt"/>
            </a:endParaRPr>
          </a:p>
          <a:p>
            <a:pPr marL="285750" indent="-285750" algn="just">
              <a:buFont typeface="Arial"/>
              <a:buChar char="•"/>
            </a:pPr>
            <a:endParaRPr lang="en-GB">
              <a:ea typeface="+mn-lt"/>
              <a:cs typeface="+mn-lt"/>
            </a:endParaRPr>
          </a:p>
          <a:p>
            <a:pPr algn="just"/>
            <a:endParaRPr lang="en-GB">
              <a:ea typeface="+mn-lt"/>
              <a:cs typeface="+mn-lt"/>
            </a:endParaRPr>
          </a:p>
          <a:p>
            <a:endParaRPr lang="en-GB">
              <a:ea typeface="Verdana"/>
            </a:endParaRPr>
          </a:p>
        </p:txBody>
      </p:sp>
    </p:spTree>
    <p:extLst>
      <p:ext uri="{BB962C8B-B14F-4D97-AF65-F5344CB8AC3E}">
        <p14:creationId xmlns:p14="http://schemas.microsoft.com/office/powerpoint/2010/main" val="365748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0C478-094D-9CA4-7864-60EB8406D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F25DB-0097-4A05-4485-920AB8822359}"/>
              </a:ext>
            </a:extLst>
          </p:cNvPr>
          <p:cNvSpPr>
            <a:spLocks noGrp="1"/>
          </p:cNvSpPr>
          <p:nvPr>
            <p:ph type="title"/>
          </p:nvPr>
        </p:nvSpPr>
        <p:spPr>
          <a:xfrm>
            <a:off x="513638" y="898539"/>
            <a:ext cx="8134857" cy="994095"/>
          </a:xfrm>
        </p:spPr>
        <p:txBody>
          <a:bodyPr/>
          <a:lstStyle/>
          <a:p>
            <a:r>
              <a:rPr lang="en-GB" sz="2800">
                <a:ea typeface="+mn-lt"/>
                <a:cs typeface="+mn-lt"/>
              </a:rPr>
              <a:t>Some current issues</a:t>
            </a:r>
            <a:endParaRPr lang="en-GB" sz="3600" b="0">
              <a:ea typeface="+mn-lt"/>
              <a:cs typeface="+mn-lt"/>
            </a:endParaRPr>
          </a:p>
        </p:txBody>
      </p:sp>
      <p:sp>
        <p:nvSpPr>
          <p:cNvPr id="9" name="Slide Number Placeholder 8">
            <a:extLst>
              <a:ext uri="{FF2B5EF4-FFF2-40B4-BE49-F238E27FC236}">
                <a16:creationId xmlns:a16="http://schemas.microsoft.com/office/drawing/2014/main" id="{CD684E15-D846-8E73-ED3C-E474F642BABD}"/>
              </a:ext>
            </a:extLst>
          </p:cNvPr>
          <p:cNvSpPr>
            <a:spLocks noGrp="1"/>
          </p:cNvSpPr>
          <p:nvPr>
            <p:ph type="sldNum" sz="quarter" idx="12"/>
          </p:nvPr>
        </p:nvSpPr>
        <p:spPr/>
        <p:txBody>
          <a:bodyPr/>
          <a:lstStyle/>
          <a:p>
            <a:fld id="{7DD8F28C-E404-44CF-9F42-4614D03DA8C2}" type="slidenum">
              <a:rPr lang="en-GB" smtClean="0"/>
              <a:pPr/>
              <a:t>16</a:t>
            </a:fld>
            <a:endParaRPr lang="en-GB"/>
          </a:p>
        </p:txBody>
      </p:sp>
      <p:sp>
        <p:nvSpPr>
          <p:cNvPr id="4" name="Content Placeholder 3">
            <a:extLst>
              <a:ext uri="{FF2B5EF4-FFF2-40B4-BE49-F238E27FC236}">
                <a16:creationId xmlns:a16="http://schemas.microsoft.com/office/drawing/2014/main" id="{BBEEA068-54F6-1F3F-370D-9F810C033BA2}"/>
              </a:ext>
            </a:extLst>
          </p:cNvPr>
          <p:cNvSpPr>
            <a:spLocks noGrp="1"/>
          </p:cNvSpPr>
          <p:nvPr>
            <p:ph idx="1"/>
          </p:nvPr>
        </p:nvSpPr>
        <p:spPr/>
        <p:txBody>
          <a:bodyPr/>
          <a:lstStyle/>
          <a:p>
            <a:pPr marL="285750" indent="-285750" algn="just">
              <a:buFont typeface="Arial" panose="020B0604020202020204" pitchFamily="34" charset="0"/>
              <a:buChar char="•"/>
            </a:pPr>
            <a:r>
              <a:rPr lang="en-GB" sz="1600">
                <a:ea typeface="+mn-lt"/>
                <a:cs typeface="+mn-lt"/>
              </a:rPr>
              <a:t>Application of surplus</a:t>
            </a:r>
          </a:p>
          <a:p>
            <a:pPr algn="just">
              <a:buFont typeface="Arial"/>
              <a:buChar char="•"/>
            </a:pPr>
            <a:endParaRPr lang="en-GB" sz="1600">
              <a:ea typeface="+mn-lt"/>
              <a:cs typeface="+mn-lt"/>
            </a:endParaRPr>
          </a:p>
          <a:p>
            <a:pPr marL="285750" indent="-285750" algn="just">
              <a:buFont typeface="Arial" panose="020B0604020202020204" pitchFamily="34" charset="0"/>
              <a:buChar char="•"/>
            </a:pPr>
            <a:r>
              <a:rPr lang="en-GB" sz="1600">
                <a:ea typeface="+mn-lt"/>
                <a:cs typeface="+mn-lt"/>
              </a:rPr>
              <a:t>Historic amendments to a scheme’s winding-up rule</a:t>
            </a:r>
          </a:p>
          <a:p>
            <a:pPr>
              <a:buFont typeface="Arial"/>
              <a:buChar char="•"/>
            </a:pPr>
            <a:endParaRPr lang="en-GB" sz="1600">
              <a:ea typeface="+mn-lt"/>
              <a:cs typeface="+mn-lt"/>
            </a:endParaRPr>
          </a:p>
          <a:p>
            <a:pPr marL="285750" indent="-285750" algn="just">
              <a:buFont typeface="Arial" panose="020B0604020202020204" pitchFamily="34" charset="0"/>
              <a:buChar char="•"/>
            </a:pPr>
            <a:r>
              <a:rPr lang="en-GB" sz="1600">
                <a:ea typeface="+mn-lt"/>
                <a:cs typeface="+mn-lt"/>
              </a:rPr>
              <a:t>Resulting trusts.</a:t>
            </a:r>
          </a:p>
          <a:p>
            <a:pPr algn="just">
              <a:buFont typeface="Arial"/>
              <a:buChar char="•"/>
            </a:pPr>
            <a:endParaRPr lang="en-GB" sz="1600">
              <a:ea typeface="+mn-lt"/>
              <a:cs typeface="+mn-lt"/>
            </a:endParaRPr>
          </a:p>
          <a:p>
            <a:pPr marL="285750" indent="-285750" algn="just">
              <a:buFont typeface="Arial" panose="020B0604020202020204" pitchFamily="34" charset="0"/>
              <a:buChar char="•"/>
            </a:pPr>
            <a:r>
              <a:rPr lang="en-GB" sz="1600">
                <a:ea typeface="+mn-lt"/>
                <a:cs typeface="+mn-lt"/>
              </a:rPr>
              <a:t>Running on</a:t>
            </a:r>
          </a:p>
          <a:p>
            <a:pPr algn="just">
              <a:buFont typeface="Arial"/>
              <a:buChar char="•"/>
            </a:pPr>
            <a:endParaRPr lang="en-GB">
              <a:ea typeface="+mn-lt"/>
              <a:cs typeface="+mn-lt"/>
            </a:endParaRPr>
          </a:p>
          <a:p>
            <a:pPr algn="just">
              <a:buFont typeface="Arial"/>
              <a:buChar char="•"/>
            </a:pPr>
            <a:endParaRPr lang="en-GB">
              <a:ea typeface="+mn-lt"/>
              <a:cs typeface="+mn-lt"/>
            </a:endParaRPr>
          </a:p>
          <a:p>
            <a:pPr marL="285750" indent="-285750" algn="just">
              <a:buFont typeface="Arial"/>
              <a:buChar char="•"/>
            </a:pPr>
            <a:endParaRPr lang="en-GB">
              <a:ea typeface="+mn-lt"/>
              <a:cs typeface="+mn-lt"/>
            </a:endParaRPr>
          </a:p>
          <a:p>
            <a:pPr algn="just"/>
            <a:endParaRPr lang="en-GB">
              <a:ea typeface="+mn-lt"/>
              <a:cs typeface="+mn-lt"/>
            </a:endParaRPr>
          </a:p>
          <a:p>
            <a:endParaRPr lang="en-GB">
              <a:ea typeface="Verdana"/>
            </a:endParaRPr>
          </a:p>
        </p:txBody>
      </p:sp>
    </p:spTree>
    <p:extLst>
      <p:ext uri="{BB962C8B-B14F-4D97-AF65-F5344CB8AC3E}">
        <p14:creationId xmlns:p14="http://schemas.microsoft.com/office/powerpoint/2010/main" val="449585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51372-F8CE-DB00-1EA3-BD87D65A7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552A2-D905-2B2A-C5DD-AD043B228601}"/>
              </a:ext>
            </a:extLst>
          </p:cNvPr>
          <p:cNvSpPr>
            <a:spLocks noGrp="1"/>
          </p:cNvSpPr>
          <p:nvPr>
            <p:ph type="title"/>
          </p:nvPr>
        </p:nvSpPr>
        <p:spPr/>
        <p:txBody>
          <a:bodyPr/>
          <a:lstStyle/>
          <a:p>
            <a:r>
              <a:rPr lang="en-GB" sz="2800">
                <a:ea typeface="+mn-lt"/>
                <a:cs typeface="+mn-lt"/>
              </a:rPr>
              <a:t>Application of surplus</a:t>
            </a:r>
            <a:endParaRPr lang="en-GB" sz="3600" b="0">
              <a:ea typeface="+mn-lt"/>
              <a:cs typeface="+mn-lt"/>
            </a:endParaRPr>
          </a:p>
        </p:txBody>
      </p:sp>
      <p:sp>
        <p:nvSpPr>
          <p:cNvPr id="9" name="Slide Number Placeholder 8">
            <a:extLst>
              <a:ext uri="{FF2B5EF4-FFF2-40B4-BE49-F238E27FC236}">
                <a16:creationId xmlns:a16="http://schemas.microsoft.com/office/drawing/2014/main" id="{0F545E38-4989-84B2-2E8C-904D131DC79A}"/>
              </a:ext>
            </a:extLst>
          </p:cNvPr>
          <p:cNvSpPr>
            <a:spLocks noGrp="1"/>
          </p:cNvSpPr>
          <p:nvPr>
            <p:ph type="sldNum" sz="quarter" idx="12"/>
          </p:nvPr>
        </p:nvSpPr>
        <p:spPr/>
        <p:txBody>
          <a:bodyPr/>
          <a:lstStyle/>
          <a:p>
            <a:fld id="{7DD8F28C-E404-44CF-9F42-4614D03DA8C2}" type="slidenum">
              <a:rPr lang="en-GB" smtClean="0"/>
              <a:pPr/>
              <a:t>17</a:t>
            </a:fld>
            <a:endParaRPr lang="en-GB"/>
          </a:p>
        </p:txBody>
      </p:sp>
      <p:sp>
        <p:nvSpPr>
          <p:cNvPr id="4" name="Content Placeholder 3">
            <a:extLst>
              <a:ext uri="{FF2B5EF4-FFF2-40B4-BE49-F238E27FC236}">
                <a16:creationId xmlns:a16="http://schemas.microsoft.com/office/drawing/2014/main" id="{406305C0-575F-09C6-3EE4-0B0554A17D5F}"/>
              </a:ext>
            </a:extLst>
          </p:cNvPr>
          <p:cNvSpPr>
            <a:spLocks noGrp="1"/>
          </p:cNvSpPr>
          <p:nvPr>
            <p:ph idx="1"/>
          </p:nvPr>
        </p:nvSpPr>
        <p:spPr/>
        <p:txBody>
          <a:bodyPr/>
          <a:lstStyle/>
          <a:p>
            <a:pPr marL="285750" indent="-285750">
              <a:buFont typeface="Arial" panose="020B0604020202020204" pitchFamily="34" charset="0"/>
              <a:buChar char="•"/>
            </a:pPr>
            <a:r>
              <a:rPr lang="en-GB" sz="1600">
                <a:ea typeface="+mn-lt"/>
                <a:cs typeface="+mn-lt"/>
              </a:rPr>
              <a:t>Don’t know what happened in </a:t>
            </a:r>
            <a:r>
              <a:rPr lang="en-GB" sz="1600" i="1" err="1">
                <a:ea typeface="+mn-lt"/>
                <a:cs typeface="+mn-lt"/>
              </a:rPr>
              <a:t>Mettoy</a:t>
            </a:r>
            <a:r>
              <a:rPr lang="en-GB" sz="1600">
                <a:ea typeface="+mn-lt"/>
                <a:cs typeface="+mn-lt"/>
              </a:rPr>
              <a:t> and </a:t>
            </a:r>
            <a:r>
              <a:rPr lang="en-GB" sz="1600" i="1">
                <a:ea typeface="+mn-lt"/>
                <a:cs typeface="+mn-lt"/>
              </a:rPr>
              <a:t>William Makin</a:t>
            </a:r>
            <a:endParaRPr lang="en-GB" sz="1600">
              <a:ea typeface="+mn-lt"/>
              <a:cs typeface="+mn-lt"/>
            </a:endParaRPr>
          </a:p>
          <a:p>
            <a:pPr>
              <a:buFont typeface="Arial"/>
              <a:buChar char="•"/>
            </a:pPr>
            <a:endParaRPr lang="en-GB" sz="1600">
              <a:ea typeface="+mn-lt"/>
              <a:cs typeface="+mn-lt"/>
            </a:endParaRPr>
          </a:p>
          <a:p>
            <a:pPr marL="285750" indent="-285750">
              <a:buFont typeface="Arial" panose="020B0604020202020204" pitchFamily="34" charset="0"/>
              <a:buChar char="•"/>
            </a:pPr>
            <a:r>
              <a:rPr lang="en-GB" sz="1600" i="1" err="1">
                <a:ea typeface="+mn-lt"/>
                <a:cs typeface="+mn-lt"/>
              </a:rPr>
              <a:t>Thrells</a:t>
            </a:r>
            <a:r>
              <a:rPr lang="en-GB" sz="1600">
                <a:ea typeface="+mn-lt"/>
                <a:cs typeface="+mn-lt"/>
              </a:rPr>
              <a:t> - liquidator surrendered its discretion</a:t>
            </a:r>
          </a:p>
          <a:p>
            <a:pPr>
              <a:buFont typeface="Arial"/>
              <a:buChar char="•"/>
            </a:pPr>
            <a:endParaRPr lang="en-GB" sz="1600">
              <a:ea typeface="+mn-lt"/>
              <a:cs typeface="+mn-lt"/>
            </a:endParaRPr>
          </a:p>
          <a:p>
            <a:pPr marL="285750" indent="-285750">
              <a:buFont typeface="Arial" panose="020B0604020202020204" pitchFamily="34" charset="0"/>
              <a:buChar char="•"/>
            </a:pPr>
            <a:r>
              <a:rPr lang="en-GB" sz="1600">
                <a:ea typeface="+mn-lt"/>
                <a:cs typeface="+mn-lt"/>
              </a:rPr>
              <a:t>Sir Donald Nicholls V.-C. exercised judgment of Solomon by deciding how the surplus should be divided between members and, notionally, the employer, but in reality given that it was in liquidation, the employer’s creditors</a:t>
            </a:r>
          </a:p>
          <a:p>
            <a:pPr>
              <a:buFont typeface="Arial"/>
              <a:buChar char="•"/>
            </a:pPr>
            <a:endParaRPr lang="en-GB" sz="1600">
              <a:ea typeface="+mn-lt"/>
              <a:cs typeface="+mn-lt"/>
            </a:endParaRPr>
          </a:p>
          <a:p>
            <a:pPr marL="285750" indent="-285750">
              <a:buFont typeface="Arial" panose="020B0604020202020204" pitchFamily="34" charset="0"/>
              <a:buChar char="•"/>
            </a:pPr>
            <a:r>
              <a:rPr lang="en-GB" sz="1600">
                <a:ea typeface="+mn-lt"/>
                <a:cs typeface="+mn-lt"/>
              </a:rPr>
              <a:t>Explained in his judgment the different factors he had taken into account, and none of them will come as any great surprise to you</a:t>
            </a:r>
          </a:p>
          <a:p>
            <a:pPr>
              <a:buFont typeface="Arial"/>
              <a:buChar char="•"/>
            </a:pPr>
            <a:endParaRPr lang="en-GB" sz="1600">
              <a:ea typeface="+mn-lt"/>
              <a:cs typeface="+mn-lt"/>
            </a:endParaRPr>
          </a:p>
          <a:p>
            <a:pPr marL="285750" indent="-285750">
              <a:buFont typeface="Arial" panose="020B0604020202020204" pitchFamily="34" charset="0"/>
              <a:buChar char="•"/>
            </a:pPr>
            <a:r>
              <a:rPr lang="en-GB" sz="1600">
                <a:ea typeface="+mn-lt"/>
                <a:cs typeface="+mn-lt"/>
              </a:rPr>
              <a:t>See also </a:t>
            </a:r>
            <a:r>
              <a:rPr lang="en-GB" sz="1600" i="1">
                <a:ea typeface="+mn-lt"/>
                <a:cs typeface="+mn-lt"/>
              </a:rPr>
              <a:t>Alexander Forbes Trustee Services Ltd. v. Halliwell</a:t>
            </a:r>
            <a:r>
              <a:rPr lang="en-GB" sz="1600">
                <a:ea typeface="+mn-lt"/>
                <a:cs typeface="+mn-lt"/>
              </a:rPr>
              <a:t> [2003] Pens. L.R. 269.</a:t>
            </a:r>
          </a:p>
          <a:p>
            <a:pPr>
              <a:buFont typeface="Symbol"/>
              <a:buChar char="•"/>
            </a:pPr>
            <a:endParaRPr lang="en-GB">
              <a:ea typeface="+mn-lt"/>
              <a:cs typeface="+mn-lt"/>
            </a:endParaRPr>
          </a:p>
          <a:p>
            <a:pPr algn="just">
              <a:buFont typeface="Arial"/>
              <a:buChar char="•"/>
            </a:pPr>
            <a:endParaRPr lang="en-GB">
              <a:ea typeface="+mn-lt"/>
              <a:cs typeface="+mn-lt"/>
            </a:endParaRPr>
          </a:p>
          <a:p>
            <a:pPr algn="just">
              <a:buFont typeface="Arial"/>
              <a:buChar char="•"/>
            </a:pPr>
            <a:endParaRPr lang="en-GB">
              <a:ea typeface="+mn-lt"/>
              <a:cs typeface="+mn-lt"/>
            </a:endParaRPr>
          </a:p>
          <a:p>
            <a:pPr marL="285750" indent="-285750" algn="just">
              <a:buFont typeface="Arial"/>
              <a:buChar char="•"/>
            </a:pPr>
            <a:endParaRPr lang="en-GB">
              <a:ea typeface="+mn-lt"/>
              <a:cs typeface="+mn-lt"/>
            </a:endParaRPr>
          </a:p>
          <a:p>
            <a:pPr algn="just"/>
            <a:endParaRPr lang="en-GB">
              <a:ea typeface="+mn-lt"/>
              <a:cs typeface="+mn-lt"/>
            </a:endParaRPr>
          </a:p>
          <a:p>
            <a:endParaRPr lang="en-GB">
              <a:ea typeface="Verdana"/>
            </a:endParaRPr>
          </a:p>
        </p:txBody>
      </p:sp>
    </p:spTree>
    <p:extLst>
      <p:ext uri="{BB962C8B-B14F-4D97-AF65-F5344CB8AC3E}">
        <p14:creationId xmlns:p14="http://schemas.microsoft.com/office/powerpoint/2010/main" val="336283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6B4B6-B94E-1309-9E38-DB2F7F0DF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B054F-9026-9FB4-BA20-BC7C85B2840E}"/>
              </a:ext>
            </a:extLst>
          </p:cNvPr>
          <p:cNvSpPr>
            <a:spLocks noGrp="1"/>
          </p:cNvSpPr>
          <p:nvPr>
            <p:ph type="title"/>
          </p:nvPr>
        </p:nvSpPr>
        <p:spPr/>
        <p:txBody>
          <a:bodyPr/>
          <a:lstStyle/>
          <a:p>
            <a:r>
              <a:rPr lang="en-GB" sz="2800">
                <a:solidFill>
                  <a:srgbClr val="2F0C46"/>
                </a:solidFill>
                <a:latin typeface="Verdana"/>
                <a:ea typeface="+mn-lt"/>
                <a:cs typeface="Times New Roman"/>
              </a:rPr>
              <a:t>PO determinations in:</a:t>
            </a:r>
            <a:endParaRPr lang="en-GB" sz="2800">
              <a:ea typeface="Verdana"/>
            </a:endParaRPr>
          </a:p>
        </p:txBody>
      </p:sp>
      <p:sp>
        <p:nvSpPr>
          <p:cNvPr id="9" name="Slide Number Placeholder 8">
            <a:extLst>
              <a:ext uri="{FF2B5EF4-FFF2-40B4-BE49-F238E27FC236}">
                <a16:creationId xmlns:a16="http://schemas.microsoft.com/office/drawing/2014/main" id="{3BACAA19-BD3C-DADA-44BA-86ED6780C88C}"/>
              </a:ext>
            </a:extLst>
          </p:cNvPr>
          <p:cNvSpPr>
            <a:spLocks noGrp="1"/>
          </p:cNvSpPr>
          <p:nvPr>
            <p:ph type="sldNum" sz="quarter" idx="12"/>
          </p:nvPr>
        </p:nvSpPr>
        <p:spPr/>
        <p:txBody>
          <a:bodyPr/>
          <a:lstStyle/>
          <a:p>
            <a:fld id="{7DD8F28C-E404-44CF-9F42-4614D03DA8C2}" type="slidenum">
              <a:rPr lang="en-GB" smtClean="0"/>
              <a:pPr/>
              <a:t>18</a:t>
            </a:fld>
            <a:endParaRPr lang="en-GB"/>
          </a:p>
        </p:txBody>
      </p:sp>
      <p:sp>
        <p:nvSpPr>
          <p:cNvPr id="4" name="Content Placeholder 3">
            <a:extLst>
              <a:ext uri="{FF2B5EF4-FFF2-40B4-BE49-F238E27FC236}">
                <a16:creationId xmlns:a16="http://schemas.microsoft.com/office/drawing/2014/main" id="{538627EC-3F08-B689-B1AF-220FC255813F}"/>
              </a:ext>
            </a:extLst>
          </p:cNvPr>
          <p:cNvSpPr>
            <a:spLocks noGrp="1"/>
          </p:cNvSpPr>
          <p:nvPr>
            <p:ph idx="1"/>
          </p:nvPr>
        </p:nvSpPr>
        <p:spPr/>
        <p:txBody>
          <a:bodyPr/>
          <a:lstStyle/>
          <a:p>
            <a:pPr>
              <a:buFont typeface="Arial"/>
              <a:buChar char="•"/>
            </a:pPr>
            <a:endParaRPr lang="en-GB" i="1">
              <a:ea typeface="+mn-lt"/>
              <a:cs typeface="+mn-lt"/>
            </a:endParaRPr>
          </a:p>
          <a:p>
            <a:pPr marL="285750" indent="-285750">
              <a:buFont typeface="Arial" panose="020B0604020202020204" pitchFamily="34" charset="0"/>
              <a:buChar char="•"/>
            </a:pPr>
            <a:r>
              <a:rPr lang="en-GB" sz="1600" i="1">
                <a:ea typeface="+mn-lt"/>
                <a:cs typeface="+mn-lt"/>
              </a:rPr>
              <a:t>Mr. S., Water Companies PS – Bristol Water plc Section </a:t>
            </a:r>
            <a:r>
              <a:rPr lang="en-GB" sz="1600">
                <a:ea typeface="+mn-lt"/>
                <a:cs typeface="+mn-lt"/>
              </a:rPr>
              <a:t>CAS-92093-N4DP (August 2023, Arter) – entire surplus proposed to be returned to employer</a:t>
            </a:r>
          </a:p>
          <a:p>
            <a:pPr>
              <a:buFont typeface="Arial"/>
              <a:buChar char="•"/>
            </a:pPr>
            <a:endParaRPr lang="en-GB" sz="1600">
              <a:ea typeface="+mn-lt"/>
              <a:cs typeface="+mn-lt"/>
            </a:endParaRPr>
          </a:p>
          <a:p>
            <a:pPr marL="285750" indent="-285750">
              <a:buFont typeface="Arial" panose="020B0604020202020204" pitchFamily="34" charset="0"/>
              <a:buChar char="•"/>
            </a:pPr>
            <a:r>
              <a:rPr lang="en-GB" sz="1600" i="1">
                <a:ea typeface="+mn-lt"/>
                <a:cs typeface="+mn-lt"/>
              </a:rPr>
              <a:t>Mr. Y., CCHT Pension Fund Section </a:t>
            </a:r>
            <a:r>
              <a:rPr lang="en-GB" sz="1600">
                <a:ea typeface="+mn-lt"/>
                <a:cs typeface="+mn-lt"/>
              </a:rPr>
              <a:t>CAS-94719-B9L5 (November 2023, Harris) – surplus split 50:50</a:t>
            </a:r>
          </a:p>
          <a:p>
            <a:pPr>
              <a:buFont typeface="Arial"/>
              <a:buChar char="•"/>
            </a:pPr>
            <a:endParaRPr lang="en-GB" sz="1600">
              <a:ea typeface="+mn-lt"/>
              <a:cs typeface="+mn-lt"/>
            </a:endParaRPr>
          </a:p>
          <a:p>
            <a:r>
              <a:rPr lang="en-GB" sz="1600">
                <a:ea typeface="+mn-lt"/>
                <a:cs typeface="+mn-lt"/>
              </a:rPr>
              <a:t>And:</a:t>
            </a:r>
          </a:p>
          <a:p>
            <a:pPr>
              <a:buFont typeface="Arial"/>
              <a:buChar char="•"/>
            </a:pPr>
            <a:endParaRPr lang="en-GB" sz="1600">
              <a:ea typeface="+mn-lt"/>
              <a:cs typeface="+mn-lt"/>
            </a:endParaRPr>
          </a:p>
          <a:p>
            <a:pPr marL="285750" indent="-285750">
              <a:buFont typeface="Arial" panose="020B0604020202020204" pitchFamily="34" charset="0"/>
              <a:buChar char="•"/>
            </a:pPr>
            <a:r>
              <a:rPr lang="en-GB" sz="1600">
                <a:ea typeface="+mn-lt"/>
                <a:cs typeface="+mn-lt"/>
              </a:rPr>
              <a:t>Equality is not equity, and trustees can prefer one class of members over another: </a:t>
            </a:r>
            <a:r>
              <a:rPr lang="en-GB" sz="1600" i="1">
                <a:ea typeface="+mn-lt"/>
                <a:cs typeface="+mn-lt"/>
              </a:rPr>
              <a:t>Edge v. Pensions Ombudsman</a:t>
            </a:r>
            <a:r>
              <a:rPr lang="en-GB" sz="1600">
                <a:ea typeface="+mn-lt"/>
                <a:cs typeface="+mn-lt"/>
              </a:rPr>
              <a:t> [2000] Ch. 602</a:t>
            </a:r>
          </a:p>
          <a:p>
            <a:pPr>
              <a:buFont typeface="Arial"/>
              <a:buChar char="•"/>
            </a:pPr>
            <a:endParaRPr lang="en-GB" sz="1600">
              <a:ea typeface="+mn-lt"/>
              <a:cs typeface="+mn-lt"/>
            </a:endParaRPr>
          </a:p>
          <a:p>
            <a:pPr marL="285750" indent="-285750">
              <a:buFont typeface="Arial" panose="020B0604020202020204" pitchFamily="34" charset="0"/>
              <a:buChar char="•"/>
            </a:pPr>
            <a:r>
              <a:rPr lang="en-GB" sz="1600" i="1">
                <a:ea typeface="+mn-lt"/>
                <a:cs typeface="+mn-lt"/>
              </a:rPr>
              <a:t>KO UK Pension Trustees Ltd.</a:t>
            </a:r>
            <a:r>
              <a:rPr lang="en-GB" sz="1600">
                <a:ea typeface="+mn-lt"/>
                <a:cs typeface="+mn-lt"/>
              </a:rPr>
              <a:t> and </a:t>
            </a:r>
            <a:r>
              <a:rPr lang="en-GB" sz="1600" i="1">
                <a:ea typeface="+mn-lt"/>
                <a:cs typeface="+mn-lt"/>
              </a:rPr>
              <a:t>Arcadia</a:t>
            </a:r>
            <a:r>
              <a:rPr lang="en-GB" sz="1600">
                <a:ea typeface="+mn-lt"/>
                <a:cs typeface="+mn-lt"/>
              </a:rPr>
              <a:t> - blessing applications</a:t>
            </a:r>
          </a:p>
          <a:p>
            <a:pPr algn="just">
              <a:buFont typeface="Symbol"/>
              <a:buChar char="•"/>
            </a:pPr>
            <a:endParaRPr lang="en-GB" i="1">
              <a:ea typeface="+mn-lt"/>
              <a:cs typeface="+mn-lt"/>
            </a:endParaRPr>
          </a:p>
          <a:p>
            <a:pPr algn="just">
              <a:buFont typeface="Symbol"/>
              <a:buChar char="•"/>
            </a:pPr>
            <a:endParaRPr lang="en-GB">
              <a:ea typeface="+mn-lt"/>
              <a:cs typeface="+mn-lt"/>
            </a:endParaRPr>
          </a:p>
          <a:p>
            <a:pPr algn="just">
              <a:buFont typeface="Arial"/>
              <a:buChar char="•"/>
            </a:pPr>
            <a:endParaRPr lang="en-GB">
              <a:ea typeface="+mn-lt"/>
              <a:cs typeface="+mn-lt"/>
            </a:endParaRPr>
          </a:p>
          <a:p>
            <a:pPr algn="just">
              <a:buFont typeface="Arial"/>
              <a:buChar char="•"/>
            </a:pPr>
            <a:endParaRPr lang="en-GB">
              <a:ea typeface="+mn-lt"/>
              <a:cs typeface="+mn-lt"/>
            </a:endParaRPr>
          </a:p>
          <a:p>
            <a:pPr marL="285750" indent="-285750" algn="just">
              <a:buFont typeface="Arial"/>
              <a:buChar char="•"/>
            </a:pPr>
            <a:endParaRPr lang="en-GB">
              <a:ea typeface="+mn-lt"/>
              <a:cs typeface="+mn-lt"/>
            </a:endParaRPr>
          </a:p>
          <a:p>
            <a:pPr algn="just"/>
            <a:endParaRPr lang="en-GB">
              <a:ea typeface="+mn-lt"/>
              <a:cs typeface="+mn-lt"/>
            </a:endParaRPr>
          </a:p>
          <a:p>
            <a:endParaRPr lang="en-GB">
              <a:ea typeface="Verdana"/>
            </a:endParaRPr>
          </a:p>
        </p:txBody>
      </p:sp>
    </p:spTree>
    <p:extLst>
      <p:ext uri="{BB962C8B-B14F-4D97-AF65-F5344CB8AC3E}">
        <p14:creationId xmlns:p14="http://schemas.microsoft.com/office/powerpoint/2010/main" val="367863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61B2-E488-D216-78D2-77CAA5CD45A6}"/>
              </a:ext>
            </a:extLst>
          </p:cNvPr>
          <p:cNvSpPr>
            <a:spLocks noGrp="1"/>
          </p:cNvSpPr>
          <p:nvPr>
            <p:ph type="title"/>
          </p:nvPr>
        </p:nvSpPr>
        <p:spPr>
          <a:xfrm>
            <a:off x="550843" y="568512"/>
            <a:ext cx="5188945" cy="994095"/>
          </a:xfrm>
        </p:spPr>
        <p:txBody>
          <a:bodyPr/>
          <a:lstStyle/>
          <a:p>
            <a:r>
              <a:rPr lang="en-GB" sz="2800">
                <a:ea typeface="+mn-lt"/>
                <a:cs typeface="+mn-lt"/>
              </a:rPr>
              <a:t>Historic amendments</a:t>
            </a:r>
            <a:endParaRPr lang="en-GB" sz="2800" b="0">
              <a:ea typeface="+mn-lt"/>
              <a:cs typeface="+mn-lt"/>
            </a:endParaRPr>
          </a:p>
        </p:txBody>
      </p:sp>
      <p:sp>
        <p:nvSpPr>
          <p:cNvPr id="4" name="Slide Number Placeholder 3">
            <a:extLst>
              <a:ext uri="{FF2B5EF4-FFF2-40B4-BE49-F238E27FC236}">
                <a16:creationId xmlns:a16="http://schemas.microsoft.com/office/drawing/2014/main" id="{79282968-6640-D385-5BEB-9F3747C6B306}"/>
              </a:ext>
            </a:extLst>
          </p:cNvPr>
          <p:cNvSpPr>
            <a:spLocks noGrp="1"/>
          </p:cNvSpPr>
          <p:nvPr>
            <p:ph type="sldNum" sz="quarter" idx="12"/>
          </p:nvPr>
        </p:nvSpPr>
        <p:spPr/>
        <p:txBody>
          <a:bodyPr/>
          <a:lstStyle/>
          <a:p>
            <a:fld id="{7DD8F28C-E404-44CF-9F42-4614D03DA8C2}" type="slidenum">
              <a:rPr lang="en-GB" smtClean="0"/>
              <a:t>19</a:t>
            </a:fld>
            <a:endParaRPr lang="en-GB"/>
          </a:p>
        </p:txBody>
      </p:sp>
      <p:sp>
        <p:nvSpPr>
          <p:cNvPr id="11" name="Content Placeholder 4">
            <a:extLst>
              <a:ext uri="{FF2B5EF4-FFF2-40B4-BE49-F238E27FC236}">
                <a16:creationId xmlns:a16="http://schemas.microsoft.com/office/drawing/2014/main" id="{DD7C7542-801E-4E2A-F14A-B883844B6EB2}"/>
              </a:ext>
            </a:extLst>
          </p:cNvPr>
          <p:cNvSpPr txBox="1">
            <a:spLocks/>
          </p:cNvSpPr>
          <p:nvPr/>
        </p:nvSpPr>
        <p:spPr>
          <a:xfrm>
            <a:off x="550843" y="2734411"/>
            <a:ext cx="9738999" cy="4285327"/>
          </a:xfrm>
          <a:prstGeom prst="rect">
            <a:avLst/>
          </a:prstGeom>
        </p:spPr>
        <p:txBody>
          <a:bodyPr vert="horz" lIns="0" tIns="0" rIns="0" bIns="0" rtlCol="0" anchor="t" anchorCtr="0">
            <a:noAutofit/>
          </a:bodyPr>
          <a:lstStyle>
            <a:lvl1pPr marL="0" indent="0" algn="l" defTabSz="685800" rtl="0" eaLnBrk="1" latinLnBrk="0" hangingPunct="1">
              <a:lnSpc>
                <a:spcPts val="1800"/>
              </a:lnSpc>
              <a:spcBef>
                <a:spcPts val="600"/>
              </a:spcBef>
              <a:buFont typeface="Arial" panose="020B0604020202020204" pitchFamily="34" charset="0"/>
              <a:buNone/>
              <a:defRPr sz="1400" b="1" kern="1200" cap="all" baseline="0">
                <a:solidFill>
                  <a:schemeClr val="tx2"/>
                </a:solidFill>
                <a:latin typeface="+mn-lt"/>
                <a:ea typeface="+mn-ea"/>
                <a:cs typeface="+mn-cs"/>
              </a:defRPr>
            </a:lvl1pPr>
            <a:lvl2pPr marL="0" indent="0" algn="l" defTabSz="685800" rtl="0" eaLnBrk="1" latinLnBrk="0" hangingPunct="1">
              <a:lnSpc>
                <a:spcPts val="1800"/>
              </a:lnSpc>
              <a:spcBef>
                <a:spcPts val="0"/>
              </a:spcBef>
              <a:spcAft>
                <a:spcPts val="1200"/>
              </a:spcAft>
              <a:buClr>
                <a:srgbClr val="717173"/>
              </a:buClr>
              <a:buFont typeface="Arial" panose="020B0604020202020204" pitchFamily="34" charset="0"/>
              <a:buNone/>
              <a:defRPr sz="1400" kern="1200">
                <a:solidFill>
                  <a:srgbClr val="717173"/>
                </a:solidFill>
                <a:latin typeface="+mn-lt"/>
                <a:ea typeface="+mn-ea"/>
                <a:cs typeface="+mn-cs"/>
              </a:defRPr>
            </a:lvl2pPr>
            <a:lvl3pPr marL="360000" indent="-360000" algn="l" defTabSz="685800" rtl="0" eaLnBrk="1" latinLnBrk="0" hangingPunct="1">
              <a:lnSpc>
                <a:spcPts val="1800"/>
              </a:lnSpc>
              <a:spcBef>
                <a:spcPts val="600"/>
              </a:spcBef>
              <a:buClr>
                <a:srgbClr val="717173"/>
              </a:buClr>
              <a:buFont typeface="Arial" panose="020B0604020202020204" pitchFamily="34" charset="0"/>
              <a:buChar char="•"/>
              <a:defRPr sz="1400" kern="1200">
                <a:solidFill>
                  <a:srgbClr val="717173"/>
                </a:solidFill>
                <a:latin typeface="+mn-lt"/>
                <a:ea typeface="+mn-ea"/>
                <a:cs typeface="+mn-cs"/>
              </a:defRPr>
            </a:lvl3pPr>
            <a:lvl4pPr marL="720000" indent="-360000" algn="l" defTabSz="685800" rtl="0" eaLnBrk="1" latinLnBrk="0" hangingPunct="1">
              <a:lnSpc>
                <a:spcPts val="1800"/>
              </a:lnSpc>
              <a:spcBef>
                <a:spcPts val="0"/>
              </a:spcBef>
              <a:spcAft>
                <a:spcPts val="600"/>
              </a:spcAft>
              <a:buClr>
                <a:srgbClr val="717173"/>
              </a:buClr>
              <a:buFont typeface="Verdana" panose="020B0604030504040204" pitchFamily="34" charset="0"/>
              <a:buChar char="–"/>
              <a:defRPr sz="1400" b="0" kern="1200" cap="all" baseline="0">
                <a:solidFill>
                  <a:srgbClr val="717173"/>
                </a:solidFill>
                <a:latin typeface="+mn-lt"/>
                <a:ea typeface="+mn-ea"/>
                <a:cs typeface="+mn-cs"/>
              </a:defRPr>
            </a:lvl4pPr>
            <a:lvl5pPr marL="900000" indent="-180000" algn="l" defTabSz="685800" rtl="0" eaLnBrk="1" latinLnBrk="0" hangingPunct="1">
              <a:lnSpc>
                <a:spcPts val="1800"/>
              </a:lnSpc>
              <a:spcBef>
                <a:spcPts val="0"/>
              </a:spcBef>
              <a:spcAft>
                <a:spcPts val="600"/>
              </a:spcAft>
              <a:buFont typeface="Arial" panose="020B0604020202020204" pitchFamily="34" charset="0"/>
              <a:buChar char="•"/>
              <a:defRPr sz="1400" kern="1200">
                <a:solidFill>
                  <a:srgbClr val="71717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GB" sz="1600" b="0" i="1" cap="none">
                <a:solidFill>
                  <a:srgbClr val="717173"/>
                </a:solidFill>
                <a:ea typeface="+mn-lt"/>
                <a:cs typeface="+mn-lt"/>
              </a:rPr>
              <a:t>Mettoy </a:t>
            </a:r>
            <a:r>
              <a:rPr lang="en-GB" sz="1600" b="0" cap="none">
                <a:solidFill>
                  <a:srgbClr val="717173"/>
                </a:solidFill>
                <a:ea typeface="+mn-lt"/>
                <a:cs typeface="+mn-lt"/>
              </a:rPr>
              <a:t>(again) – power to apply surplus moved from trustee (1969 TDR) to employer (1980 TDR)</a:t>
            </a:r>
          </a:p>
          <a:p>
            <a:endParaRPr lang="en-GB" sz="1600" b="0" cap="none">
              <a:solidFill>
                <a:srgbClr val="717173"/>
              </a:solidFill>
              <a:ea typeface="+mn-lt"/>
              <a:cs typeface="+mn-lt"/>
            </a:endParaRPr>
          </a:p>
          <a:p>
            <a:pPr marL="285750" indent="-285750">
              <a:buFont typeface="Arial" panose="020B0604020202020204" pitchFamily="34" charset="0"/>
              <a:buChar char="•"/>
            </a:pPr>
            <a:r>
              <a:rPr lang="en-GB" sz="1600" b="0" i="1" cap="none">
                <a:solidFill>
                  <a:srgbClr val="717173"/>
                </a:solidFill>
                <a:ea typeface="+mn-lt"/>
                <a:cs typeface="+mn-lt"/>
              </a:rPr>
              <a:t>Air Jamaica Ltd. v. Charlton </a:t>
            </a:r>
            <a:r>
              <a:rPr lang="en-GB" sz="1600" b="0" cap="none">
                <a:solidFill>
                  <a:srgbClr val="717173"/>
                </a:solidFill>
                <a:ea typeface="+mn-lt"/>
                <a:cs typeface="+mn-lt"/>
              </a:rPr>
              <a:t>[1999] 1 W.L.R. 1399 – post-discontinuance amendment removing prohibition on use of surplus other than exclusively for members held to be invalid</a:t>
            </a:r>
          </a:p>
          <a:p>
            <a:endParaRPr lang="en-GB" sz="1600" b="0" cap="none">
              <a:solidFill>
                <a:srgbClr val="717173"/>
              </a:solidFill>
              <a:ea typeface="+mn-lt"/>
              <a:cs typeface="+mn-lt"/>
            </a:endParaRPr>
          </a:p>
          <a:p>
            <a:pPr marL="285750" indent="-285750">
              <a:buFont typeface="Arial" panose="020B0604020202020204" pitchFamily="34" charset="0"/>
              <a:buChar char="•"/>
            </a:pPr>
            <a:r>
              <a:rPr lang="en-GB" sz="1600" b="0" i="1" cap="none">
                <a:solidFill>
                  <a:srgbClr val="717173"/>
                </a:solidFill>
                <a:ea typeface="+mn-lt"/>
                <a:cs typeface="+mn-lt"/>
                <a:hlinkClick r:id="rId2">
                  <a:extLst>
                    <a:ext uri="{A12FA001-AC4F-418D-AE19-62706E023703}">
                      <ahyp:hlinkClr xmlns:ahyp="http://schemas.microsoft.com/office/drawing/2018/hyperlinkcolor" val="tx"/>
                    </a:ext>
                  </a:extLst>
                </a:hlinkClick>
              </a:rPr>
              <a:t>Harwood-Smart v. Caws</a:t>
            </a:r>
            <a:r>
              <a:rPr lang="en-GB" sz="1600" b="0" i="1" cap="none">
                <a:solidFill>
                  <a:srgbClr val="717173"/>
                </a:solidFill>
                <a:ea typeface="+mn-lt"/>
                <a:cs typeface="+mn-lt"/>
              </a:rPr>
              <a:t> </a:t>
            </a:r>
            <a:r>
              <a:rPr lang="en-GB" sz="1600" b="0" cap="none">
                <a:solidFill>
                  <a:srgbClr val="717173"/>
                </a:solidFill>
                <a:ea typeface="+mn-lt"/>
                <a:cs typeface="+mn-lt"/>
              </a:rPr>
              <a:t>[2000] Pens. L.R. 101 – Old Code restriction prohibiting payment to employer “</a:t>
            </a:r>
            <a:r>
              <a:rPr lang="en-GB" sz="1600" b="0" i="1" cap="none">
                <a:solidFill>
                  <a:srgbClr val="717173"/>
                </a:solidFill>
                <a:ea typeface="+mn-lt"/>
                <a:cs typeface="+mn-lt"/>
              </a:rPr>
              <a:t>in any circumstances</a:t>
            </a:r>
            <a:r>
              <a:rPr lang="en-GB" sz="1600" b="0" cap="none">
                <a:solidFill>
                  <a:srgbClr val="717173"/>
                </a:solidFill>
                <a:ea typeface="+mn-lt"/>
                <a:cs typeface="+mn-lt"/>
              </a:rPr>
              <a:t>” could not be removed</a:t>
            </a:r>
          </a:p>
          <a:p>
            <a:pPr lvl="1"/>
            <a:endParaRPr lang="en-GB">
              <a:latin typeface="Verdana"/>
              <a:ea typeface="Verdana"/>
              <a:cs typeface="Times New Roman"/>
            </a:endParaRPr>
          </a:p>
          <a:p>
            <a:pPr marL="360045" lvl="3" indent="0">
              <a:buNone/>
            </a:pPr>
            <a:endParaRPr lang="en-GB" cap="none">
              <a:latin typeface="Verdana"/>
              <a:ea typeface="Verdana"/>
              <a:cs typeface="Times New Roman"/>
            </a:endParaRPr>
          </a:p>
          <a:p>
            <a:pPr lvl="1"/>
            <a:endParaRPr lang="en-GB">
              <a:latin typeface="Verdana"/>
              <a:ea typeface="Verdana"/>
              <a:cs typeface="Times New Roman"/>
            </a:endParaRPr>
          </a:p>
          <a:p>
            <a:pPr marL="285750" lvl="1" indent="-285750">
              <a:buFont typeface="Arial" panose="020B0604020202020204" pitchFamily="34" charset="0"/>
              <a:buChar char="•"/>
            </a:pPr>
            <a:endParaRPr lang="en-GB">
              <a:latin typeface="Verdana"/>
              <a:ea typeface="Verdana"/>
              <a:cs typeface="Times New Roman"/>
            </a:endParaRPr>
          </a:p>
          <a:p>
            <a:pPr lvl="1"/>
            <a:endParaRPr lang="en-GB">
              <a:latin typeface="Verdana"/>
              <a:ea typeface="Verdana"/>
              <a:cs typeface="Times New Roman"/>
            </a:endParaRPr>
          </a:p>
          <a:p>
            <a:pPr lvl="1"/>
            <a:endParaRPr lang="en-GB">
              <a:ea typeface="Verdana"/>
            </a:endParaRPr>
          </a:p>
        </p:txBody>
      </p:sp>
    </p:spTree>
    <p:extLst>
      <p:ext uri="{BB962C8B-B14F-4D97-AF65-F5344CB8AC3E}">
        <p14:creationId xmlns:p14="http://schemas.microsoft.com/office/powerpoint/2010/main" val="34210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7050-330D-12AB-C54F-F22DF22AA24D}"/>
              </a:ext>
            </a:extLst>
          </p:cNvPr>
          <p:cNvSpPr>
            <a:spLocks noGrp="1"/>
          </p:cNvSpPr>
          <p:nvPr>
            <p:ph type="title"/>
          </p:nvPr>
        </p:nvSpPr>
        <p:spPr>
          <a:xfrm>
            <a:off x="1104357" y="2628015"/>
            <a:ext cx="8483097" cy="994095"/>
          </a:xfrm>
        </p:spPr>
        <p:txBody>
          <a:bodyPr/>
          <a:lstStyle/>
          <a:p>
            <a:pPr>
              <a:lnSpc>
                <a:spcPct val="100000"/>
              </a:lnSpc>
            </a:pPr>
            <a:r>
              <a:rPr lang="en-US" sz="1600" b="0">
                <a:solidFill>
                  <a:srgbClr val="717173"/>
                </a:solidFill>
                <a:latin typeface="Verdana"/>
                <a:ea typeface="Verdana"/>
                <a:cs typeface="Times New Roman"/>
              </a:rPr>
              <a:t>What did Russell J. decide in </a:t>
            </a:r>
            <a:r>
              <a:rPr lang="en-US" sz="1600" b="0" i="1">
                <a:solidFill>
                  <a:srgbClr val="717173"/>
                </a:solidFill>
                <a:latin typeface="Verdana"/>
                <a:ea typeface="Verdana"/>
                <a:cs typeface="Times New Roman"/>
              </a:rPr>
              <a:t>Lucas v. The Telegraph Construction and Maintenance Co. Ltd</a:t>
            </a:r>
            <a:r>
              <a:rPr lang="en-US" sz="1600" b="0">
                <a:solidFill>
                  <a:srgbClr val="717173"/>
                </a:solidFill>
                <a:latin typeface="Verdana"/>
                <a:ea typeface="Verdana"/>
                <a:cs typeface="Times New Roman"/>
              </a:rPr>
              <a:t>. [1925] L.N. 211?</a:t>
            </a:r>
          </a:p>
        </p:txBody>
      </p:sp>
    </p:spTree>
    <p:extLst>
      <p:ext uri="{BB962C8B-B14F-4D97-AF65-F5344CB8AC3E}">
        <p14:creationId xmlns:p14="http://schemas.microsoft.com/office/powerpoint/2010/main" val="191929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2574A-862B-AAD3-A448-30FC8B69A3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C5EB50-5354-6FF0-D2F4-09F4B34D73F5}"/>
              </a:ext>
            </a:extLst>
          </p:cNvPr>
          <p:cNvSpPr>
            <a:spLocks noGrp="1"/>
          </p:cNvSpPr>
          <p:nvPr>
            <p:ph idx="1"/>
          </p:nvPr>
        </p:nvSpPr>
        <p:spPr>
          <a:xfrm>
            <a:off x="1292762" y="2178699"/>
            <a:ext cx="8106288" cy="4320000"/>
          </a:xfrm>
        </p:spPr>
        <p:txBody>
          <a:bodyPr/>
          <a:lstStyle/>
          <a:p>
            <a:pPr marL="285750" indent="-285750">
              <a:buChar char="•"/>
            </a:pPr>
            <a:r>
              <a:rPr lang="en-GB" sz="1600" i="1">
                <a:ea typeface="+mn-lt"/>
                <a:cs typeface="+mn-lt"/>
              </a:rPr>
              <a:t>B.H.L.S.P.F. Pty. Ltd. v. </a:t>
            </a:r>
            <a:r>
              <a:rPr lang="en-GB" sz="1600" i="1" err="1">
                <a:ea typeface="+mn-lt"/>
                <a:cs typeface="+mn-lt"/>
              </a:rPr>
              <a:t>Brashs</a:t>
            </a:r>
            <a:r>
              <a:rPr lang="en-GB" sz="1600" i="1">
                <a:ea typeface="+mn-lt"/>
                <a:cs typeface="+mn-lt"/>
              </a:rPr>
              <a:t> Pty. Ltd. </a:t>
            </a:r>
            <a:r>
              <a:rPr lang="en-GB" sz="1600">
                <a:ea typeface="+mn-lt"/>
                <a:cs typeface="+mn-lt"/>
              </a:rPr>
              <a:t>[2001] V.S.C. 512 - proviso that no amendment shall</a:t>
            </a:r>
          </a:p>
          <a:p>
            <a:pPr marL="285750" indent="-285750">
              <a:buChar char="•"/>
            </a:pPr>
            <a:endParaRPr lang="en-GB" sz="1600">
              <a:ea typeface="+mn-lt"/>
              <a:cs typeface="+mn-lt"/>
            </a:endParaRPr>
          </a:p>
          <a:p>
            <a:pPr marL="285750" indent="-285750">
              <a:buChar char="•"/>
            </a:pPr>
            <a:endParaRPr lang="en-GB" sz="1600">
              <a:ea typeface="+mn-lt"/>
              <a:cs typeface="+mn-lt"/>
            </a:endParaRPr>
          </a:p>
          <a:p>
            <a:pPr marL="285750" indent="-285750">
              <a:buChar char="•"/>
            </a:pPr>
            <a:r>
              <a:rPr lang="en-GB" sz="1600">
                <a:ea typeface="+mn-lt"/>
                <a:cs typeface="+mn-lt"/>
              </a:rPr>
              <a:t>“</a:t>
            </a:r>
            <a:r>
              <a:rPr lang="en-GB" sz="1600" i="1">
                <a:ea typeface="+mn-lt"/>
                <a:cs typeface="+mn-lt"/>
              </a:rPr>
              <a:t>detract from the benefits secured to a member by the contributions paid by him and by the Company in respect of him</a:t>
            </a:r>
            <a:r>
              <a:rPr lang="en-GB" sz="1600">
                <a:ea typeface="+mn-lt"/>
                <a:cs typeface="+mn-lt"/>
              </a:rPr>
              <a:t>”</a:t>
            </a:r>
          </a:p>
          <a:p>
            <a:pPr>
              <a:lnSpc>
                <a:spcPct val="100000"/>
              </a:lnSpc>
            </a:pPr>
            <a:endParaRPr lang="en-GB" sz="1600">
              <a:ea typeface="+mn-lt"/>
              <a:cs typeface="+mn-lt"/>
            </a:endParaRPr>
          </a:p>
          <a:p>
            <a:pPr marL="285750" indent="-285750">
              <a:lnSpc>
                <a:spcPct val="100000"/>
              </a:lnSpc>
              <a:buChar char="•"/>
            </a:pPr>
            <a:r>
              <a:rPr lang="en-GB" sz="1600">
                <a:ea typeface="+mn-lt"/>
                <a:cs typeface="+mn-lt"/>
              </a:rPr>
              <a:t>Provisos “</a:t>
            </a:r>
            <a:r>
              <a:rPr lang="en-GB" sz="1600" i="1">
                <a:ea typeface="+mn-lt"/>
                <a:cs typeface="+mn-lt"/>
              </a:rPr>
              <a:t>are or may be of benefit to members either directly or indirectly and are capable of being regarded as “benefits secured” within the meaning of the proviso</a:t>
            </a:r>
            <a:r>
              <a:rPr lang="en-GB" sz="1600">
                <a:ea typeface="+mn-lt"/>
                <a:cs typeface="+mn-lt"/>
              </a:rPr>
              <a:t>”</a:t>
            </a:r>
          </a:p>
          <a:p>
            <a:pPr marL="285750" lvl="1" indent="-285750"/>
            <a:endParaRPr lang="en-GB">
              <a:ea typeface="Verdana"/>
              <a:cs typeface="Times New Roman"/>
            </a:endParaRPr>
          </a:p>
          <a:p>
            <a:pPr marL="360045" lvl="3" indent="-359410"/>
            <a:endParaRPr lang="en-GB" cap="none">
              <a:ea typeface="Verdana"/>
              <a:cs typeface="Times New Roman"/>
            </a:endParaRPr>
          </a:p>
          <a:p>
            <a:pPr lvl="1"/>
            <a:endParaRPr lang="en-GB">
              <a:ea typeface="Verdana"/>
              <a:cs typeface="Times New Roman"/>
            </a:endParaRPr>
          </a:p>
          <a:p>
            <a:pPr marL="285750" lvl="1" indent="-285750"/>
            <a:endParaRPr lang="en-GB">
              <a:ea typeface="Verdana"/>
              <a:cs typeface="Times New Roman"/>
            </a:endParaRPr>
          </a:p>
          <a:p>
            <a:pPr lvl="1"/>
            <a:endParaRPr lang="en-GB">
              <a:ea typeface="Verdana"/>
              <a:cs typeface="Times New Roman"/>
            </a:endParaRPr>
          </a:p>
          <a:p>
            <a:endParaRPr lang="en-GB">
              <a:ea typeface="Verdana"/>
            </a:endParaRPr>
          </a:p>
        </p:txBody>
      </p:sp>
      <p:sp>
        <p:nvSpPr>
          <p:cNvPr id="4" name="Slide Number Placeholder 3">
            <a:extLst>
              <a:ext uri="{FF2B5EF4-FFF2-40B4-BE49-F238E27FC236}">
                <a16:creationId xmlns:a16="http://schemas.microsoft.com/office/drawing/2014/main" id="{FDD11BEA-BED4-021D-7EED-8FAD0357F471}"/>
              </a:ext>
            </a:extLst>
          </p:cNvPr>
          <p:cNvSpPr>
            <a:spLocks noGrp="1"/>
          </p:cNvSpPr>
          <p:nvPr>
            <p:ph type="sldNum" sz="quarter" idx="12"/>
          </p:nvPr>
        </p:nvSpPr>
        <p:spPr/>
        <p:txBody>
          <a:bodyPr/>
          <a:lstStyle/>
          <a:p>
            <a:fld id="{7DD8F28C-E404-44CF-9F42-4614D03DA8C2}" type="slidenum">
              <a:rPr lang="en-GB" smtClean="0"/>
              <a:t>20</a:t>
            </a:fld>
            <a:endParaRPr lang="en-GB"/>
          </a:p>
        </p:txBody>
      </p:sp>
    </p:spTree>
    <p:extLst>
      <p:ext uri="{BB962C8B-B14F-4D97-AF65-F5344CB8AC3E}">
        <p14:creationId xmlns:p14="http://schemas.microsoft.com/office/powerpoint/2010/main" val="995387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E7A3D8-1D72-8CC9-502F-C3690AE954E6}"/>
              </a:ext>
            </a:extLst>
          </p:cNvPr>
          <p:cNvSpPr>
            <a:spLocks noGrp="1"/>
          </p:cNvSpPr>
          <p:nvPr>
            <p:ph idx="1"/>
          </p:nvPr>
        </p:nvSpPr>
        <p:spPr>
          <a:xfrm>
            <a:off x="1292762" y="2178699"/>
            <a:ext cx="8106288" cy="4320000"/>
          </a:xfrm>
        </p:spPr>
        <p:txBody>
          <a:bodyPr/>
          <a:lstStyle/>
          <a:p>
            <a:pPr marL="285750" indent="-285750" algn="just">
              <a:buFont typeface="Arial" panose="020B0604020202020204" pitchFamily="34" charset="0"/>
              <a:buChar char="•"/>
            </a:pPr>
            <a:r>
              <a:rPr lang="en-GB" sz="1600">
                <a:ea typeface="+mn-lt"/>
                <a:cs typeface="+mn-lt"/>
              </a:rPr>
              <a:t>Friendly nod in </a:t>
            </a:r>
            <a:r>
              <a:rPr lang="en-GB" sz="1600" i="1">
                <a:ea typeface="+mn-lt"/>
                <a:cs typeface="+mn-lt"/>
              </a:rPr>
              <a:t>HR Trustees Ltd. v. German</a:t>
            </a:r>
            <a:r>
              <a:rPr lang="en-GB" sz="1600">
                <a:ea typeface="+mn-lt"/>
                <a:cs typeface="+mn-lt"/>
              </a:rPr>
              <a:t> [2010] Pens. L.R. 23</a:t>
            </a:r>
          </a:p>
          <a:p>
            <a:endParaRPr lang="en-GB" sz="1600">
              <a:ea typeface="+mn-lt"/>
              <a:cs typeface="+mn-lt"/>
            </a:endParaRPr>
          </a:p>
          <a:p>
            <a:pPr marL="285750" indent="-285750" algn="just">
              <a:buFont typeface="Arial" panose="020B0604020202020204" pitchFamily="34" charset="0"/>
              <a:buChar char="•"/>
            </a:pPr>
            <a:r>
              <a:rPr lang="en-GB" sz="1600" i="1" err="1">
                <a:ea typeface="+mn-lt"/>
                <a:cs typeface="+mn-lt"/>
              </a:rPr>
              <a:t>cf</a:t>
            </a:r>
            <a:r>
              <a:rPr lang="en-GB" sz="1600" i="1">
                <a:ea typeface="+mn-lt"/>
                <a:cs typeface="+mn-lt"/>
              </a:rPr>
              <a:t> Barclays Bank PLC v. Holmes </a:t>
            </a:r>
            <a:r>
              <a:rPr lang="en-GB" sz="1600">
                <a:ea typeface="+mn-lt"/>
                <a:cs typeface="+mn-lt"/>
              </a:rPr>
              <a:t>[2000] Pens. L.R. 339 and PA 95 s. 67</a:t>
            </a:r>
          </a:p>
          <a:p>
            <a:endParaRPr lang="en-GB" sz="1600">
              <a:ea typeface="+mn-lt"/>
              <a:cs typeface="+mn-lt"/>
            </a:endParaRPr>
          </a:p>
          <a:p>
            <a:pPr marL="285750" indent="-285750" algn="just">
              <a:buFont typeface="Arial" panose="020B0604020202020204" pitchFamily="34" charset="0"/>
              <a:buChar char="•"/>
            </a:pPr>
            <a:r>
              <a:rPr lang="en-GB" sz="1600" i="1">
                <a:ea typeface="+mn-lt"/>
                <a:cs typeface="+mn-lt"/>
              </a:rPr>
              <a:t>UEB Industries Ltd. v W. S. Brabant </a:t>
            </a:r>
            <a:r>
              <a:rPr lang="en-GB" sz="1600">
                <a:ea typeface="+mn-lt"/>
                <a:cs typeface="+mn-lt"/>
              </a:rPr>
              <a:t>[1991] Pens. L.R. 109 - right to participate in a winding up surplus part of the members’ “</a:t>
            </a:r>
            <a:r>
              <a:rPr lang="en-GB" sz="1600" i="1">
                <a:ea typeface="+mn-lt"/>
                <a:cs typeface="+mn-lt"/>
              </a:rPr>
              <a:t>interest in the fund</a:t>
            </a:r>
            <a:r>
              <a:rPr lang="en-GB" sz="1600">
                <a:ea typeface="+mn-lt"/>
                <a:cs typeface="+mn-lt"/>
              </a:rPr>
              <a:t>” protected by fetter to amendment power  </a:t>
            </a:r>
          </a:p>
          <a:p>
            <a:endParaRPr lang="en-GB">
              <a:ea typeface="Verdana"/>
            </a:endParaRPr>
          </a:p>
        </p:txBody>
      </p:sp>
      <p:sp>
        <p:nvSpPr>
          <p:cNvPr id="4" name="Slide Number Placeholder 3">
            <a:extLst>
              <a:ext uri="{FF2B5EF4-FFF2-40B4-BE49-F238E27FC236}">
                <a16:creationId xmlns:a16="http://schemas.microsoft.com/office/drawing/2014/main" id="{846DC133-E8CE-45F9-D9FC-ADAC361BA2A4}"/>
              </a:ext>
            </a:extLst>
          </p:cNvPr>
          <p:cNvSpPr>
            <a:spLocks noGrp="1"/>
          </p:cNvSpPr>
          <p:nvPr>
            <p:ph type="sldNum" sz="quarter" idx="12"/>
          </p:nvPr>
        </p:nvSpPr>
        <p:spPr/>
        <p:txBody>
          <a:bodyPr/>
          <a:lstStyle/>
          <a:p>
            <a:fld id="{7DD8F28C-E404-44CF-9F42-4614D03DA8C2}" type="slidenum">
              <a:rPr lang="en-GB" smtClean="0"/>
              <a:t>21</a:t>
            </a:fld>
            <a:endParaRPr lang="en-GB"/>
          </a:p>
        </p:txBody>
      </p:sp>
    </p:spTree>
    <p:extLst>
      <p:ext uri="{BB962C8B-B14F-4D97-AF65-F5344CB8AC3E}">
        <p14:creationId xmlns:p14="http://schemas.microsoft.com/office/powerpoint/2010/main" val="219860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9083-5A82-6D45-C02D-CAF1239F1950}"/>
              </a:ext>
            </a:extLst>
          </p:cNvPr>
          <p:cNvSpPr>
            <a:spLocks noGrp="1"/>
          </p:cNvSpPr>
          <p:nvPr>
            <p:ph type="title"/>
          </p:nvPr>
        </p:nvSpPr>
        <p:spPr/>
        <p:txBody>
          <a:bodyPr/>
          <a:lstStyle/>
          <a:p>
            <a:r>
              <a:rPr lang="en-GB" sz="2800">
                <a:ea typeface="+mn-lt"/>
                <a:cs typeface="+mn-lt"/>
              </a:rPr>
              <a:t>Resulting trusts</a:t>
            </a:r>
            <a:endParaRPr lang="en-GB" b="0">
              <a:ea typeface="+mn-lt"/>
              <a:cs typeface="+mn-lt"/>
            </a:endParaRPr>
          </a:p>
        </p:txBody>
      </p:sp>
      <p:sp>
        <p:nvSpPr>
          <p:cNvPr id="3" name="Content Placeholder 2">
            <a:extLst>
              <a:ext uri="{FF2B5EF4-FFF2-40B4-BE49-F238E27FC236}">
                <a16:creationId xmlns:a16="http://schemas.microsoft.com/office/drawing/2014/main" id="{B102F68B-5A30-A37F-2C53-834EB73869CA}"/>
              </a:ext>
            </a:extLst>
          </p:cNvPr>
          <p:cNvSpPr>
            <a:spLocks noGrp="1"/>
          </p:cNvSpPr>
          <p:nvPr>
            <p:ph idx="1"/>
          </p:nvPr>
        </p:nvSpPr>
        <p:spPr>
          <a:xfrm>
            <a:off x="530577" y="2644377"/>
            <a:ext cx="9070874" cy="4320000"/>
          </a:xfrm>
        </p:spPr>
        <p:txBody>
          <a:bodyPr/>
          <a:lstStyle/>
          <a:p>
            <a:pPr marL="285750" indent="-285750" algn="just">
              <a:buFont typeface="Arial" panose="020B0604020202020204" pitchFamily="34" charset="0"/>
              <a:buChar char="•"/>
            </a:pPr>
            <a:r>
              <a:rPr lang="en-GB" sz="1600" i="1">
                <a:ea typeface="+mn-lt"/>
                <a:cs typeface="+mn-lt"/>
              </a:rPr>
              <a:t>Re ABC Television P.S. </a:t>
            </a:r>
            <a:r>
              <a:rPr lang="en-GB" sz="1600">
                <a:ea typeface="+mn-lt"/>
                <a:cs typeface="+mn-lt"/>
              </a:rPr>
              <a:t>(1973) [1989] Pens. L.R. 21 – no RT due to proviso (no longer good law)</a:t>
            </a:r>
          </a:p>
          <a:p>
            <a:pPr algn="just"/>
            <a:endParaRPr lang="en-GB" sz="1600">
              <a:ea typeface="+mn-lt"/>
              <a:cs typeface="+mn-lt"/>
            </a:endParaRPr>
          </a:p>
          <a:p>
            <a:pPr marL="285750" indent="-285750" algn="just">
              <a:buFont typeface="Arial" panose="020B0604020202020204" pitchFamily="34" charset="0"/>
              <a:buChar char="•"/>
            </a:pPr>
            <a:r>
              <a:rPr lang="en-GB" sz="1600" i="1">
                <a:ea typeface="+mn-lt"/>
                <a:cs typeface="+mn-lt"/>
              </a:rPr>
              <a:t>Dan Jones v. Williams </a:t>
            </a:r>
            <a:r>
              <a:rPr lang="en-GB" sz="1600">
                <a:ea typeface="+mn-lt"/>
                <a:cs typeface="+mn-lt"/>
              </a:rPr>
              <a:t>[1989] 03 PBLR – RT where TDR is silent</a:t>
            </a:r>
          </a:p>
          <a:p>
            <a:endParaRPr lang="en-GB" sz="1600">
              <a:ea typeface="+mn-lt"/>
              <a:cs typeface="+mn-lt"/>
            </a:endParaRPr>
          </a:p>
          <a:p>
            <a:pPr marL="285750" indent="-285750" algn="just">
              <a:buFont typeface="Arial" panose="020B0604020202020204" pitchFamily="34" charset="0"/>
              <a:buChar char="•"/>
            </a:pPr>
            <a:r>
              <a:rPr lang="en-GB" sz="1600" i="1">
                <a:ea typeface="+mn-lt"/>
                <a:cs typeface="+mn-lt"/>
              </a:rPr>
              <a:t>Davis v. Richards &amp; Wallington Industries Ltd.</a:t>
            </a:r>
            <a:r>
              <a:rPr lang="en-GB" sz="1600">
                <a:ea typeface="+mn-lt"/>
                <a:cs typeface="+mn-lt"/>
              </a:rPr>
              <a:t> [1991] 1 W.L.R. 1511</a:t>
            </a:r>
          </a:p>
          <a:p>
            <a:pPr algn="just"/>
            <a:endParaRPr lang="en-GB" sz="1600">
              <a:ea typeface="+mn-lt"/>
              <a:cs typeface="+mn-lt"/>
            </a:endParaRPr>
          </a:p>
          <a:p>
            <a:pPr marL="285750" indent="-285750" algn="just">
              <a:buFont typeface="Arial" panose="020B0604020202020204" pitchFamily="34" charset="0"/>
              <a:buChar char="•"/>
            </a:pPr>
            <a:r>
              <a:rPr lang="en-GB" sz="1600" i="1">
                <a:ea typeface="+mn-lt"/>
                <a:cs typeface="+mn-lt"/>
              </a:rPr>
              <a:t>Air Jamaica Ltd. v. Charlton </a:t>
            </a:r>
            <a:r>
              <a:rPr lang="en-GB" sz="1600">
                <a:ea typeface="+mn-lt"/>
                <a:cs typeface="+mn-lt"/>
              </a:rPr>
              <a:t>[1999] 1 W.L.R. 1399 – </a:t>
            </a:r>
            <a:endParaRPr lang="en-GB">
              <a:ea typeface="+mn-lt"/>
              <a:cs typeface="+mn-lt"/>
            </a:endParaRPr>
          </a:p>
          <a:p>
            <a:pPr algn="just"/>
            <a:endParaRPr lang="en-GB" sz="1600">
              <a:ea typeface="+mn-lt"/>
              <a:cs typeface="+mn-lt"/>
            </a:endParaRPr>
          </a:p>
          <a:p>
            <a:pPr marL="720090" lvl="2" indent="-359410">
              <a:buNone/>
            </a:pPr>
            <a:r>
              <a:rPr lang="en-GB" sz="1600">
                <a:ea typeface="+mn-lt"/>
                <a:cs typeface="+mn-lt"/>
              </a:rPr>
              <a:t>“</a:t>
            </a:r>
            <a:r>
              <a:rPr lang="en-GB" sz="1600" i="1">
                <a:ea typeface="+mn-lt"/>
                <a:cs typeface="+mn-lt"/>
              </a:rPr>
              <a:t>No moneys which at any time have been contributed by the Company</a:t>
            </a:r>
            <a:endParaRPr lang="en-GB">
              <a:ea typeface="+mn-lt"/>
              <a:cs typeface="+mn-lt"/>
            </a:endParaRPr>
          </a:p>
          <a:p>
            <a:pPr marL="720090" lvl="2" indent="-359410">
              <a:buNone/>
            </a:pPr>
            <a:r>
              <a:rPr lang="en-GB" sz="1600" i="1">
                <a:ea typeface="+mn-lt"/>
                <a:cs typeface="+mn-lt"/>
              </a:rPr>
              <a:t>under   the terms hereof shall in any circumstances be repayable to the Company</a:t>
            </a:r>
            <a:r>
              <a:rPr lang="en-GB" sz="1600">
                <a:ea typeface="+mn-lt"/>
                <a:cs typeface="+mn-lt"/>
              </a:rPr>
              <a:t>”</a:t>
            </a:r>
            <a:endParaRPr lang="en-GB">
              <a:ea typeface="Verdana"/>
            </a:endParaRPr>
          </a:p>
          <a:p>
            <a:pPr algn="just"/>
            <a:endParaRPr lang="en-GB" sz="1600">
              <a:ea typeface="+mn-lt"/>
              <a:cs typeface="+mn-lt"/>
            </a:endParaRPr>
          </a:p>
          <a:p>
            <a:pPr marL="285750" indent="-285750" algn="just">
              <a:buFont typeface="Arial" panose="020B0604020202020204" pitchFamily="34" charset="0"/>
              <a:buChar char="•"/>
            </a:pPr>
            <a:r>
              <a:rPr lang="en-GB" sz="1600" i="1">
                <a:ea typeface="+mn-lt"/>
                <a:cs typeface="+mn-lt"/>
              </a:rPr>
              <a:t>Re </a:t>
            </a:r>
            <a:r>
              <a:rPr lang="en-GB" sz="1600" i="1" err="1">
                <a:ea typeface="+mn-lt"/>
                <a:cs typeface="+mn-lt"/>
              </a:rPr>
              <a:t>abrdn</a:t>
            </a:r>
            <a:r>
              <a:rPr lang="en-GB" sz="1600" i="1">
                <a:ea typeface="+mn-lt"/>
                <a:cs typeface="+mn-lt"/>
              </a:rPr>
              <a:t> (SLSPS) Pension Trustee Co Ltd. </a:t>
            </a:r>
            <a:r>
              <a:rPr lang="en-GB" sz="1600">
                <a:ea typeface="+mn-lt"/>
                <a:cs typeface="+mn-lt"/>
              </a:rPr>
              <a:t>[2024] Pens. L.R. 2</a:t>
            </a:r>
          </a:p>
          <a:p>
            <a:endParaRPr lang="en-GB">
              <a:ea typeface="Verdana"/>
            </a:endParaRPr>
          </a:p>
        </p:txBody>
      </p:sp>
      <p:sp>
        <p:nvSpPr>
          <p:cNvPr id="4" name="Slide Number Placeholder 3">
            <a:extLst>
              <a:ext uri="{FF2B5EF4-FFF2-40B4-BE49-F238E27FC236}">
                <a16:creationId xmlns:a16="http://schemas.microsoft.com/office/drawing/2014/main" id="{1C4C3672-372B-D578-B3AA-BB2DD65CDE7D}"/>
              </a:ext>
            </a:extLst>
          </p:cNvPr>
          <p:cNvSpPr>
            <a:spLocks noGrp="1"/>
          </p:cNvSpPr>
          <p:nvPr>
            <p:ph type="sldNum" sz="quarter" idx="12"/>
          </p:nvPr>
        </p:nvSpPr>
        <p:spPr/>
        <p:txBody>
          <a:bodyPr/>
          <a:lstStyle/>
          <a:p>
            <a:fld id="{7DD8F28C-E404-44CF-9F42-4614D03DA8C2}" type="slidenum">
              <a:rPr lang="en-GB" smtClean="0"/>
              <a:t>22</a:t>
            </a:fld>
            <a:endParaRPr lang="en-GB"/>
          </a:p>
        </p:txBody>
      </p:sp>
    </p:spTree>
    <p:extLst>
      <p:ext uri="{BB962C8B-B14F-4D97-AF65-F5344CB8AC3E}">
        <p14:creationId xmlns:p14="http://schemas.microsoft.com/office/powerpoint/2010/main" val="10605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6A02-F7EF-8931-39FC-864026D51D54}"/>
              </a:ext>
            </a:extLst>
          </p:cNvPr>
          <p:cNvSpPr>
            <a:spLocks noGrp="1"/>
          </p:cNvSpPr>
          <p:nvPr>
            <p:ph type="title"/>
          </p:nvPr>
        </p:nvSpPr>
        <p:spPr/>
        <p:txBody>
          <a:bodyPr/>
          <a:lstStyle/>
          <a:p>
            <a:r>
              <a:rPr lang="en-GB" sz="2800">
                <a:latin typeface="Verdana"/>
                <a:ea typeface="Verdana"/>
                <a:cs typeface="Times New Roman"/>
              </a:rPr>
              <a:t>Deadlock?</a:t>
            </a:r>
          </a:p>
        </p:txBody>
      </p:sp>
      <p:sp>
        <p:nvSpPr>
          <p:cNvPr id="3" name="Content Placeholder 2">
            <a:extLst>
              <a:ext uri="{FF2B5EF4-FFF2-40B4-BE49-F238E27FC236}">
                <a16:creationId xmlns:a16="http://schemas.microsoft.com/office/drawing/2014/main" id="{EB07EFBA-6576-5397-FF88-84379665A623}"/>
              </a:ext>
            </a:extLst>
          </p:cNvPr>
          <p:cNvSpPr>
            <a:spLocks noGrp="1"/>
          </p:cNvSpPr>
          <p:nvPr>
            <p:ph idx="1"/>
          </p:nvPr>
        </p:nvSpPr>
        <p:spPr/>
        <p:txBody>
          <a:bodyPr/>
          <a:lstStyle/>
          <a:p>
            <a:pPr marL="285750" indent="-285750" algn="just">
              <a:buFont typeface="Arial" panose="020B0604020202020204" pitchFamily="34" charset="0"/>
              <a:buChar char="•"/>
            </a:pPr>
            <a:r>
              <a:rPr lang="en-GB" sz="1600" i="1">
                <a:ea typeface="+mn-lt"/>
                <a:cs typeface="+mn-lt"/>
              </a:rPr>
              <a:t>The Littlewoods Pensions Scheme</a:t>
            </a:r>
            <a:r>
              <a:rPr lang="en-GB" sz="1600">
                <a:ea typeface="+mn-lt"/>
                <a:cs typeface="+mn-lt"/>
              </a:rPr>
              <a:t>, Determination notice C212251039 (February 2025)</a:t>
            </a:r>
          </a:p>
          <a:p>
            <a:pPr algn="just"/>
            <a:endParaRPr lang="en-GB" sz="1600">
              <a:ea typeface="+mn-lt"/>
              <a:cs typeface="+mn-lt"/>
            </a:endParaRPr>
          </a:p>
          <a:p>
            <a:pPr marL="645160" lvl="1" indent="-285750" algn="just">
              <a:spcAft>
                <a:spcPts val="0"/>
              </a:spcAft>
              <a:buFont typeface="Arial"/>
              <a:buChar char="•"/>
            </a:pPr>
            <a:r>
              <a:rPr lang="en-GB" sz="1600">
                <a:ea typeface="+mn-lt"/>
                <a:cs typeface="+mn-lt"/>
              </a:rPr>
              <a:t>Benefits had been fully bought out and augmented, employer refused to agree to further increases, but no power to pay surplus to employer and any such amendment prohibited </a:t>
            </a:r>
          </a:p>
          <a:p>
            <a:pPr marL="359410" lvl="1" indent="-359410" algn="just">
              <a:spcAft>
                <a:spcPts val="0"/>
              </a:spcAft>
              <a:buClrTx/>
            </a:pPr>
            <a:endParaRPr lang="en-GB" sz="1600">
              <a:ea typeface="+mn-lt"/>
              <a:cs typeface="+mn-lt"/>
            </a:endParaRPr>
          </a:p>
          <a:p>
            <a:pPr marL="645160" lvl="1" indent="-285750" algn="just">
              <a:spcAft>
                <a:spcPts val="0"/>
              </a:spcAft>
              <a:buFont typeface="Arial"/>
              <a:buChar char="•"/>
            </a:pPr>
            <a:r>
              <a:rPr lang="en-GB" sz="1600">
                <a:ea typeface="+mn-lt"/>
                <a:cs typeface="+mn-lt"/>
              </a:rPr>
              <a:t>Size of scheme and amount of surplus &lt;£10 per member, nor was adjustment of annuities possible</a:t>
            </a:r>
          </a:p>
          <a:p>
            <a:pPr marL="359410" lvl="1" indent="-359410">
              <a:spcAft>
                <a:spcPts val="0"/>
              </a:spcAft>
              <a:buClrTx/>
            </a:pPr>
            <a:endParaRPr lang="en-GB" sz="1600">
              <a:ea typeface="+mn-lt"/>
              <a:cs typeface="+mn-lt"/>
            </a:endParaRPr>
          </a:p>
          <a:p>
            <a:pPr marL="645160" lvl="1" indent="-285750" algn="just">
              <a:spcAft>
                <a:spcPts val="0"/>
              </a:spcAft>
              <a:buFont typeface="Arial"/>
              <a:buChar char="•"/>
            </a:pPr>
            <a:r>
              <a:rPr lang="en-GB" sz="1600">
                <a:ea typeface="+mn-lt"/>
                <a:cs typeface="+mn-lt"/>
              </a:rPr>
              <a:t>RT “</a:t>
            </a:r>
            <a:r>
              <a:rPr lang="en-GB" sz="1600" i="1">
                <a:ea typeface="+mn-lt"/>
                <a:cs typeface="+mn-lt"/>
              </a:rPr>
              <a:t>was likely to be a complex process</a:t>
            </a:r>
            <a:r>
              <a:rPr lang="en-GB" sz="1600">
                <a:ea typeface="+mn-lt"/>
                <a:cs typeface="+mn-lt"/>
              </a:rPr>
              <a:t>” possibly requiring court approval</a:t>
            </a:r>
          </a:p>
          <a:p>
            <a:pPr marL="359410" lvl="1" indent="-359410">
              <a:spcAft>
                <a:spcPts val="0"/>
              </a:spcAft>
              <a:buClrTx/>
            </a:pPr>
            <a:endParaRPr lang="en-GB" sz="1600">
              <a:ea typeface="+mn-lt"/>
              <a:cs typeface="+mn-lt"/>
            </a:endParaRPr>
          </a:p>
          <a:p>
            <a:pPr marL="645160" lvl="1" indent="-285750" algn="just">
              <a:spcAft>
                <a:spcPts val="0"/>
              </a:spcAft>
              <a:buFont typeface="Arial"/>
              <a:buChar char="•"/>
            </a:pPr>
            <a:r>
              <a:rPr lang="en-GB" sz="1600">
                <a:ea typeface="+mn-lt"/>
                <a:cs typeface="+mn-lt"/>
              </a:rPr>
              <a:t>Order made under PA95 s. 69(1)(b) authorising modification of scheme to permit return of surplus</a:t>
            </a:r>
          </a:p>
          <a:p>
            <a:endParaRPr lang="en-GB">
              <a:ea typeface="Verdana"/>
            </a:endParaRPr>
          </a:p>
        </p:txBody>
      </p:sp>
      <p:sp>
        <p:nvSpPr>
          <p:cNvPr id="4" name="Slide Number Placeholder 3">
            <a:extLst>
              <a:ext uri="{FF2B5EF4-FFF2-40B4-BE49-F238E27FC236}">
                <a16:creationId xmlns:a16="http://schemas.microsoft.com/office/drawing/2014/main" id="{45E61443-D898-EC36-CE82-0263FE622A31}"/>
              </a:ext>
            </a:extLst>
          </p:cNvPr>
          <p:cNvSpPr>
            <a:spLocks noGrp="1"/>
          </p:cNvSpPr>
          <p:nvPr>
            <p:ph type="sldNum" sz="quarter" idx="12"/>
          </p:nvPr>
        </p:nvSpPr>
        <p:spPr/>
        <p:txBody>
          <a:bodyPr/>
          <a:lstStyle/>
          <a:p>
            <a:fld id="{7DD8F28C-E404-44CF-9F42-4614D03DA8C2}" type="slidenum">
              <a:rPr lang="en-GB" smtClean="0"/>
              <a:t>23</a:t>
            </a:fld>
            <a:endParaRPr lang="en-GB"/>
          </a:p>
        </p:txBody>
      </p:sp>
    </p:spTree>
    <p:extLst>
      <p:ext uri="{BB962C8B-B14F-4D97-AF65-F5344CB8AC3E}">
        <p14:creationId xmlns:p14="http://schemas.microsoft.com/office/powerpoint/2010/main" val="3869093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3A9A9-E5B0-C025-472D-D309276F03C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B8C7578-A8C4-F3BE-71F8-62024E25BE0E}"/>
              </a:ext>
            </a:extLst>
          </p:cNvPr>
          <p:cNvSpPr>
            <a:spLocks noGrp="1"/>
          </p:cNvSpPr>
          <p:nvPr>
            <p:ph idx="1"/>
          </p:nvPr>
        </p:nvSpPr>
        <p:spPr>
          <a:xfrm>
            <a:off x="1070173" y="2133444"/>
            <a:ext cx="8551466" cy="4320000"/>
          </a:xfrm>
        </p:spPr>
        <p:txBody>
          <a:bodyPr lIns="1440000" rIns="1440000"/>
          <a:lstStyle/>
          <a:p>
            <a:pPr algn="just"/>
            <a:r>
              <a:rPr lang="en-GB" sz="1600" b="0">
                <a:ea typeface="+mn-lt"/>
                <a:cs typeface="+mn-lt"/>
              </a:rPr>
              <a:t>Capital Cranfield Trust Corp. Ltd. v. Sagar </a:t>
            </a:r>
            <a:r>
              <a:rPr lang="en-GB" sz="1600" b="0" i="0">
                <a:ea typeface="+mn-lt"/>
                <a:cs typeface="+mn-lt"/>
              </a:rPr>
              <a:t>[2002] O.P.L.R. 151 – employer dissolved:</a:t>
            </a:r>
          </a:p>
          <a:p>
            <a:pPr algn="just"/>
            <a:endParaRPr lang="en-GB" sz="1600" b="0" i="0">
              <a:ea typeface="+mn-lt"/>
              <a:cs typeface="+mn-lt"/>
            </a:endParaRPr>
          </a:p>
          <a:p>
            <a:pPr algn="just"/>
            <a:r>
              <a:rPr lang="en-GB" sz="1600" b="0" i="0">
                <a:ea typeface="+mn-lt"/>
                <a:cs typeface="+mn-lt"/>
              </a:rPr>
              <a:t>“</a:t>
            </a:r>
            <a:r>
              <a:rPr lang="en-GB" sz="1600" b="0">
                <a:ea typeface="+mn-lt"/>
                <a:cs typeface="+mn-lt"/>
              </a:rPr>
              <a:t>Given that the principal employer is dissolved and, therefore, as a matter of law, does not exist, two alternatives are possible. The first is that the power … is not exercisable. The second is that it can be exercised without the need for consent. It seems to me that those two alternatives only have to be put forward for one to see which of the two is correct, namely the latter.</a:t>
            </a:r>
            <a:r>
              <a:rPr lang="en-GB" sz="1600" b="0" i="0">
                <a:ea typeface="+mn-lt"/>
                <a:cs typeface="+mn-lt"/>
              </a:rPr>
              <a:t>”</a:t>
            </a:r>
          </a:p>
          <a:p>
            <a:pPr algn="just"/>
            <a:endParaRPr lang="en-GB" sz="4000" b="0" i="0">
              <a:ea typeface="+mn-lt"/>
              <a:cs typeface="+mn-lt"/>
            </a:endParaRPr>
          </a:p>
          <a:p>
            <a:endParaRPr lang="en-GB" sz="4000">
              <a:ea typeface="Verdana"/>
            </a:endParaRPr>
          </a:p>
        </p:txBody>
      </p:sp>
      <p:sp>
        <p:nvSpPr>
          <p:cNvPr id="4" name="Slide Number Placeholder 3">
            <a:extLst>
              <a:ext uri="{FF2B5EF4-FFF2-40B4-BE49-F238E27FC236}">
                <a16:creationId xmlns:a16="http://schemas.microsoft.com/office/drawing/2014/main" id="{08095DF2-3F1A-5C77-44D1-07541943A7E8}"/>
              </a:ext>
            </a:extLst>
          </p:cNvPr>
          <p:cNvSpPr>
            <a:spLocks noGrp="1"/>
          </p:cNvSpPr>
          <p:nvPr>
            <p:ph type="sldNum" sz="quarter" idx="12"/>
          </p:nvPr>
        </p:nvSpPr>
        <p:spPr/>
        <p:txBody>
          <a:bodyPr/>
          <a:lstStyle/>
          <a:p>
            <a:fld id="{7DD8F28C-E404-44CF-9F42-4614D03DA8C2}" type="slidenum">
              <a:rPr lang="en-GB" smtClean="0"/>
              <a:pPr/>
              <a:t>24</a:t>
            </a:fld>
            <a:endParaRPr lang="en-GB"/>
          </a:p>
        </p:txBody>
      </p:sp>
    </p:spTree>
    <p:extLst>
      <p:ext uri="{BB962C8B-B14F-4D97-AF65-F5344CB8AC3E}">
        <p14:creationId xmlns:p14="http://schemas.microsoft.com/office/powerpoint/2010/main" val="2087210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967D-E576-DB71-85E4-D2ADC223E38C}"/>
              </a:ext>
            </a:extLst>
          </p:cNvPr>
          <p:cNvSpPr>
            <a:spLocks noGrp="1"/>
          </p:cNvSpPr>
          <p:nvPr>
            <p:ph type="title"/>
          </p:nvPr>
        </p:nvSpPr>
        <p:spPr/>
        <p:txBody>
          <a:bodyPr/>
          <a:lstStyle/>
          <a:p>
            <a:r>
              <a:rPr lang="en-GB" sz="2800">
                <a:ea typeface="+mn-lt"/>
                <a:cs typeface="+mn-lt"/>
              </a:rPr>
              <a:t>Running on</a:t>
            </a:r>
            <a:endParaRPr lang="en-GB" b="0">
              <a:ea typeface="+mn-lt"/>
              <a:cs typeface="+mn-lt"/>
            </a:endParaRPr>
          </a:p>
        </p:txBody>
      </p:sp>
      <p:sp>
        <p:nvSpPr>
          <p:cNvPr id="3" name="Content Placeholder 2">
            <a:extLst>
              <a:ext uri="{FF2B5EF4-FFF2-40B4-BE49-F238E27FC236}">
                <a16:creationId xmlns:a16="http://schemas.microsoft.com/office/drawing/2014/main" id="{8095B1A4-7553-E443-5E7F-4D15657E3F72}"/>
              </a:ext>
            </a:extLst>
          </p:cNvPr>
          <p:cNvSpPr>
            <a:spLocks noGrp="1"/>
          </p:cNvSpPr>
          <p:nvPr>
            <p:ph idx="1"/>
          </p:nvPr>
        </p:nvSpPr>
        <p:spPr/>
        <p:txBody>
          <a:bodyPr/>
          <a:lstStyle/>
          <a:p>
            <a:pPr marL="285750" indent="-285750" algn="just">
              <a:buFont typeface="Arial" panose="020B0604020202020204" pitchFamily="34" charset="0"/>
              <a:buChar char="•"/>
            </a:pPr>
            <a:r>
              <a:rPr lang="en-GB" sz="1600" err="1">
                <a:ea typeface="+mn-lt"/>
                <a:cs typeface="+mn-lt"/>
              </a:rPr>
              <a:t>tPR’s</a:t>
            </a:r>
            <a:r>
              <a:rPr lang="en-GB" sz="1600">
                <a:ea typeface="+mn-lt"/>
                <a:cs typeface="+mn-lt"/>
              </a:rPr>
              <a:t> “</a:t>
            </a:r>
            <a:r>
              <a:rPr lang="en-GB" sz="1600" i="1">
                <a:ea typeface="+mn-lt"/>
                <a:cs typeface="+mn-lt"/>
              </a:rPr>
              <a:t>New models and options in defined benefit pensions schemes</a:t>
            </a:r>
            <a:r>
              <a:rPr lang="en-GB" sz="1600">
                <a:ea typeface="+mn-lt"/>
                <a:cs typeface="+mn-lt"/>
              </a:rPr>
              <a:t>” (3 June 2025):</a:t>
            </a:r>
          </a:p>
          <a:p>
            <a:pPr algn="just"/>
            <a:endParaRPr lang="en-GB" sz="1600">
              <a:ea typeface="+mn-lt"/>
              <a:cs typeface="+mn-lt"/>
            </a:endParaRPr>
          </a:p>
          <a:p>
            <a:pPr marL="720090" lvl="2" indent="-359410" algn="just">
              <a:buNone/>
            </a:pPr>
            <a:r>
              <a:rPr lang="en-GB" sz="1600">
                <a:ea typeface="+mn-lt"/>
                <a:cs typeface="+mn-lt"/>
              </a:rPr>
              <a:t>“</a:t>
            </a:r>
            <a:r>
              <a:rPr lang="en-GB" sz="1600" i="1">
                <a:ea typeface="+mn-lt"/>
                <a:cs typeface="+mn-lt"/>
              </a:rPr>
              <a:t>There are potential benefits from running on the scheme. These include:</a:t>
            </a:r>
            <a:endParaRPr lang="en-GB" sz="1600">
              <a:ea typeface="+mn-lt"/>
              <a:cs typeface="+mn-lt"/>
            </a:endParaRPr>
          </a:p>
          <a:p>
            <a:pPr algn="just"/>
            <a:endParaRPr lang="en-GB" sz="1600">
              <a:ea typeface="+mn-lt"/>
              <a:cs typeface="+mn-lt"/>
            </a:endParaRPr>
          </a:p>
          <a:p>
            <a:pPr marL="645160" lvl="1" indent="-285750" algn="just">
              <a:spcAft>
                <a:spcPts val="0"/>
              </a:spcAft>
              <a:buFont typeface="Arial"/>
              <a:buChar char="•"/>
            </a:pPr>
            <a:r>
              <a:rPr lang="en-GB" sz="1600" i="1">
                <a:ea typeface="+mn-lt"/>
                <a:cs typeface="+mn-lt"/>
              </a:rPr>
              <a:t>increasing the potential to provide additional discretionary benefits to members or having; control over member experience (including member option terms)</a:t>
            </a:r>
            <a:endParaRPr lang="en-GB" sz="1600">
              <a:ea typeface="+mn-lt"/>
              <a:cs typeface="+mn-lt"/>
            </a:endParaRPr>
          </a:p>
          <a:p>
            <a:pPr marL="359410" lvl="1" indent="-359410" algn="just">
              <a:spcAft>
                <a:spcPts val="0"/>
              </a:spcAft>
              <a:buClrTx/>
            </a:pPr>
            <a:endParaRPr lang="en-GB" sz="1600">
              <a:ea typeface="+mn-lt"/>
              <a:cs typeface="+mn-lt"/>
            </a:endParaRPr>
          </a:p>
          <a:p>
            <a:pPr marL="645160" lvl="1" indent="-285750" algn="just">
              <a:spcAft>
                <a:spcPts val="0"/>
              </a:spcAft>
              <a:buFont typeface="Arial"/>
              <a:buChar char="•"/>
            </a:pPr>
            <a:r>
              <a:rPr lang="en-GB" sz="1600" i="1">
                <a:ea typeface="+mn-lt"/>
                <a:cs typeface="+mn-lt"/>
              </a:rPr>
              <a:t>using surplus to fund the employer’s DC payments for other members</a:t>
            </a:r>
            <a:endParaRPr lang="en-GB" sz="1600">
              <a:ea typeface="+mn-lt"/>
              <a:cs typeface="+mn-lt"/>
            </a:endParaRPr>
          </a:p>
          <a:p>
            <a:pPr marL="359410" lvl="1" indent="-359410">
              <a:spcAft>
                <a:spcPts val="0"/>
              </a:spcAft>
              <a:buClrTx/>
            </a:pPr>
            <a:endParaRPr lang="en-GB" sz="1600">
              <a:ea typeface="+mn-lt"/>
              <a:cs typeface="+mn-lt"/>
            </a:endParaRPr>
          </a:p>
          <a:p>
            <a:pPr marL="645160" lvl="1" indent="-285750" algn="just">
              <a:spcAft>
                <a:spcPts val="0"/>
              </a:spcAft>
              <a:buFont typeface="Arial"/>
              <a:buChar char="•"/>
            </a:pPr>
            <a:r>
              <a:rPr lang="en-GB" sz="1600" i="1">
                <a:ea typeface="+mn-lt"/>
                <a:cs typeface="+mn-lt"/>
              </a:rPr>
              <a:t>paying surplus to the employer</a:t>
            </a:r>
            <a:r>
              <a:rPr lang="en-GB" sz="1600">
                <a:ea typeface="+mn-lt"/>
                <a:cs typeface="+mn-lt"/>
              </a:rPr>
              <a:t>”</a:t>
            </a:r>
          </a:p>
          <a:p>
            <a:pPr marL="359410" lvl="1" indent="-359410">
              <a:spcAft>
                <a:spcPts val="0"/>
              </a:spcAft>
              <a:buClrTx/>
            </a:pPr>
            <a:endParaRPr lang="en-GB">
              <a:ea typeface="Verdana"/>
            </a:endParaRPr>
          </a:p>
        </p:txBody>
      </p:sp>
      <p:sp>
        <p:nvSpPr>
          <p:cNvPr id="4" name="Slide Number Placeholder 3">
            <a:extLst>
              <a:ext uri="{FF2B5EF4-FFF2-40B4-BE49-F238E27FC236}">
                <a16:creationId xmlns:a16="http://schemas.microsoft.com/office/drawing/2014/main" id="{A73EC6C6-3ECB-5B9D-35B2-50B8D664C9CD}"/>
              </a:ext>
            </a:extLst>
          </p:cNvPr>
          <p:cNvSpPr>
            <a:spLocks noGrp="1"/>
          </p:cNvSpPr>
          <p:nvPr>
            <p:ph type="sldNum" sz="quarter" idx="12"/>
          </p:nvPr>
        </p:nvSpPr>
        <p:spPr/>
        <p:txBody>
          <a:bodyPr/>
          <a:lstStyle/>
          <a:p>
            <a:fld id="{7DD8F28C-E404-44CF-9F42-4614D03DA8C2}" type="slidenum">
              <a:rPr lang="en-GB" smtClean="0"/>
              <a:t>25</a:t>
            </a:fld>
            <a:endParaRPr lang="en-GB"/>
          </a:p>
        </p:txBody>
      </p:sp>
    </p:spTree>
    <p:extLst>
      <p:ext uri="{BB962C8B-B14F-4D97-AF65-F5344CB8AC3E}">
        <p14:creationId xmlns:p14="http://schemas.microsoft.com/office/powerpoint/2010/main" val="3157551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60F226-9558-F7E1-15D4-20B4292EA361}"/>
              </a:ext>
            </a:extLst>
          </p:cNvPr>
          <p:cNvSpPr>
            <a:spLocks noGrp="1"/>
          </p:cNvSpPr>
          <p:nvPr>
            <p:ph idx="1"/>
          </p:nvPr>
        </p:nvSpPr>
        <p:spPr>
          <a:xfrm>
            <a:off x="931792" y="1715507"/>
            <a:ext cx="8815201" cy="5493680"/>
          </a:xfrm>
        </p:spPr>
        <p:txBody>
          <a:bodyPr/>
          <a:lstStyle/>
          <a:p>
            <a:pPr marL="285750" indent="-285750" algn="just">
              <a:buFont typeface="Arial" panose="020B0604020202020204" pitchFamily="34" charset="0"/>
              <a:buChar char="•"/>
            </a:pPr>
            <a:r>
              <a:rPr lang="en-GB" sz="1600">
                <a:ea typeface="+mn-lt"/>
                <a:cs typeface="+mn-lt"/>
              </a:rPr>
              <a:t>Important factors to consider may include the following:</a:t>
            </a:r>
          </a:p>
          <a:p>
            <a:pPr algn="just"/>
            <a:endParaRPr lang="en-GB" sz="1600">
              <a:ea typeface="+mn-lt"/>
              <a:cs typeface="+mn-lt"/>
            </a:endParaRPr>
          </a:p>
          <a:p>
            <a:pPr marL="645160" lvl="1" indent="-285750" algn="just">
              <a:spcAft>
                <a:spcPts val="0"/>
              </a:spcAft>
              <a:buFont typeface="Arial"/>
              <a:buChar char="•"/>
            </a:pPr>
            <a:r>
              <a:rPr lang="en-GB" sz="1600">
                <a:ea typeface="+mn-lt"/>
                <a:cs typeface="+mn-lt"/>
              </a:rPr>
              <a:t>“</a:t>
            </a:r>
            <a:r>
              <a:rPr lang="en-GB" sz="1600" i="1">
                <a:ea typeface="+mn-lt"/>
                <a:cs typeface="+mn-lt"/>
              </a:rPr>
              <a:t>Where using surplus to fund the employer’s DC payments, ensuring there is adequate skills, knowledge and understanding </a:t>
            </a:r>
            <a:r>
              <a:rPr lang="en-GB" sz="1600">
                <a:ea typeface="+mn-lt"/>
                <a:cs typeface="+mn-lt"/>
              </a:rPr>
              <a:t>to ensure the DC scheme is also well governed</a:t>
            </a:r>
            <a:r>
              <a:rPr lang="en-GB" sz="1600" i="1">
                <a:ea typeface="+mn-lt"/>
                <a:cs typeface="+mn-lt"/>
              </a:rPr>
              <a:t>.</a:t>
            </a:r>
            <a:r>
              <a:rPr lang="en-GB" sz="1600">
                <a:ea typeface="+mn-lt"/>
                <a:cs typeface="+mn-lt"/>
              </a:rPr>
              <a:t>”</a:t>
            </a:r>
          </a:p>
          <a:p>
            <a:pPr algn="just"/>
            <a:endParaRPr lang="en-GB" sz="1600">
              <a:ea typeface="+mn-lt"/>
              <a:cs typeface="+mn-lt"/>
            </a:endParaRPr>
          </a:p>
          <a:p>
            <a:pPr algn="just"/>
            <a:r>
              <a:rPr lang="en-GB" sz="1600">
                <a:ea typeface="+mn-lt"/>
                <a:cs typeface="+mn-lt"/>
              </a:rPr>
              <a:t>Case law:</a:t>
            </a:r>
          </a:p>
          <a:p>
            <a:pPr algn="just"/>
            <a:endParaRPr lang="en-GB" sz="1600">
              <a:ea typeface="+mn-lt"/>
              <a:cs typeface="+mn-lt"/>
            </a:endParaRPr>
          </a:p>
          <a:p>
            <a:pPr marL="285750" indent="-285750" algn="just">
              <a:buFont typeface="Arial" panose="020B0604020202020204" pitchFamily="34" charset="0"/>
              <a:buChar char="•"/>
            </a:pPr>
            <a:r>
              <a:rPr lang="en-GB" sz="1600" i="1">
                <a:ea typeface="+mn-lt"/>
                <a:cs typeface="+mn-lt"/>
              </a:rPr>
              <a:t>Kemble v. Hicks</a:t>
            </a:r>
            <a:r>
              <a:rPr lang="en-GB" sz="1600">
                <a:ea typeface="+mn-lt"/>
                <a:cs typeface="+mn-lt"/>
              </a:rPr>
              <a:t> [1999] Pens. L.R. 287</a:t>
            </a:r>
          </a:p>
          <a:p>
            <a:pPr algn="just"/>
            <a:endParaRPr lang="en-GB" sz="1600">
              <a:ea typeface="+mn-lt"/>
              <a:cs typeface="+mn-lt"/>
            </a:endParaRPr>
          </a:p>
          <a:p>
            <a:pPr marL="285750" indent="-285750" algn="just">
              <a:buFont typeface="Arial" panose="020B0604020202020204" pitchFamily="34" charset="0"/>
              <a:buChar char="•"/>
            </a:pPr>
            <a:r>
              <a:rPr lang="en-GB" sz="1600" i="1">
                <a:ea typeface="+mn-lt"/>
                <a:cs typeface="+mn-lt"/>
              </a:rPr>
              <a:t>Barclays Bank PLC v. Holmes </a:t>
            </a:r>
            <a:r>
              <a:rPr lang="en-GB" sz="1600">
                <a:ea typeface="+mn-lt"/>
                <a:cs typeface="+mn-lt"/>
              </a:rPr>
              <a:t>[2000] Pens. L.R. 339</a:t>
            </a:r>
          </a:p>
          <a:p>
            <a:endParaRPr lang="en-GB" sz="1600">
              <a:ea typeface="+mn-lt"/>
              <a:cs typeface="+mn-lt"/>
            </a:endParaRPr>
          </a:p>
          <a:p>
            <a:pPr marL="285750" indent="-285750" algn="just">
              <a:buFont typeface="Arial" panose="020B0604020202020204" pitchFamily="34" charset="0"/>
              <a:buChar char="•"/>
            </a:pPr>
            <a:r>
              <a:rPr lang="en-GB" sz="1600" i="1">
                <a:ea typeface="+mn-lt"/>
                <a:cs typeface="+mn-lt"/>
              </a:rPr>
              <a:t>Mr. J.R. Watts-Morgan</a:t>
            </a:r>
            <a:r>
              <a:rPr lang="en-GB" sz="1600">
                <a:ea typeface="+mn-lt"/>
                <a:cs typeface="+mn-lt"/>
              </a:rPr>
              <a:t> [TPO, J00113 8 June 2001]</a:t>
            </a:r>
          </a:p>
          <a:p>
            <a:endParaRPr lang="en-GB" sz="1600">
              <a:ea typeface="+mn-lt"/>
              <a:cs typeface="+mn-lt"/>
            </a:endParaRPr>
          </a:p>
          <a:p>
            <a:pPr algn="just"/>
            <a:r>
              <a:rPr lang="en-GB" sz="1600">
                <a:ea typeface="+mn-lt"/>
                <a:cs typeface="+mn-lt"/>
              </a:rPr>
              <a:t>Merger becoming commonplace – but is there a possibility of a </a:t>
            </a:r>
            <a:r>
              <a:rPr lang="en-GB" sz="1600" i="1" err="1">
                <a:ea typeface="+mn-lt"/>
                <a:cs typeface="+mn-lt"/>
              </a:rPr>
              <a:t>Hillsdown</a:t>
            </a:r>
            <a:r>
              <a:rPr lang="en-GB" sz="1600">
                <a:ea typeface="+mn-lt"/>
                <a:cs typeface="+mn-lt"/>
              </a:rPr>
              <a:t>-type challenge?</a:t>
            </a:r>
          </a:p>
          <a:p>
            <a:pPr algn="just"/>
            <a:endParaRPr lang="en-GB">
              <a:ea typeface="+mn-lt"/>
              <a:cs typeface="+mn-lt"/>
            </a:endParaRPr>
          </a:p>
          <a:p>
            <a:endParaRPr lang="en-GB">
              <a:ea typeface="Verdana"/>
            </a:endParaRPr>
          </a:p>
        </p:txBody>
      </p:sp>
      <p:sp>
        <p:nvSpPr>
          <p:cNvPr id="4" name="Slide Number Placeholder 3">
            <a:extLst>
              <a:ext uri="{FF2B5EF4-FFF2-40B4-BE49-F238E27FC236}">
                <a16:creationId xmlns:a16="http://schemas.microsoft.com/office/drawing/2014/main" id="{1A99CD95-2567-F703-2D2F-A8F0F384DF01}"/>
              </a:ext>
            </a:extLst>
          </p:cNvPr>
          <p:cNvSpPr>
            <a:spLocks noGrp="1"/>
          </p:cNvSpPr>
          <p:nvPr>
            <p:ph type="sldNum" sz="quarter" idx="12"/>
          </p:nvPr>
        </p:nvSpPr>
        <p:spPr/>
        <p:txBody>
          <a:bodyPr/>
          <a:lstStyle/>
          <a:p>
            <a:fld id="{7DD8F28C-E404-44CF-9F42-4614D03DA8C2}" type="slidenum">
              <a:rPr lang="en-GB" smtClean="0"/>
              <a:t>26</a:t>
            </a:fld>
            <a:endParaRPr lang="en-GB"/>
          </a:p>
        </p:txBody>
      </p:sp>
    </p:spTree>
    <p:extLst>
      <p:ext uri="{BB962C8B-B14F-4D97-AF65-F5344CB8AC3E}">
        <p14:creationId xmlns:p14="http://schemas.microsoft.com/office/powerpoint/2010/main" val="2833741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CB6B-8DED-C5C9-6BBC-1F94D763906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D7F95E-5FB7-9F2B-BE19-83C3DFD58E63}"/>
              </a:ext>
            </a:extLst>
          </p:cNvPr>
          <p:cNvSpPr>
            <a:spLocks noGrp="1"/>
          </p:cNvSpPr>
          <p:nvPr>
            <p:ph idx="1"/>
          </p:nvPr>
        </p:nvSpPr>
        <p:spPr>
          <a:xfrm>
            <a:off x="1925168" y="2065933"/>
            <a:ext cx="6841475" cy="3456384"/>
          </a:xfrm>
        </p:spPr>
        <p:txBody>
          <a:bodyPr lIns="1440000" rIns="1440000"/>
          <a:lstStyle/>
          <a:p>
            <a:endParaRPr lang="en-GB" sz="4000">
              <a:ea typeface="Verdana"/>
            </a:endParaRPr>
          </a:p>
          <a:p>
            <a:endParaRPr lang="en-GB"/>
          </a:p>
          <a:p>
            <a:endParaRPr lang="en-GB" sz="1400"/>
          </a:p>
          <a:p>
            <a:pPr lvl="1"/>
            <a:r>
              <a:rPr lang="sv-SE" sz="2800" b="1">
                <a:ea typeface="Verdana"/>
              </a:rPr>
              <a:t>Keith Rowley K.C.</a:t>
            </a:r>
            <a:endParaRPr lang="sv-SE" sz="2800" b="1"/>
          </a:p>
          <a:p>
            <a:pPr lvl="1"/>
            <a:endParaRPr lang="sv-SE" sz="2400"/>
          </a:p>
          <a:p>
            <a:pPr lvl="1"/>
            <a:endParaRPr lang="sv-SE" sz="2400"/>
          </a:p>
          <a:p>
            <a:pPr lvl="1"/>
            <a:endParaRPr lang="sv-SE" sz="2400"/>
          </a:p>
          <a:p>
            <a:pPr lvl="1"/>
            <a:endParaRPr lang="sv-SE" sz="2400"/>
          </a:p>
          <a:p>
            <a:pPr lvl="1"/>
            <a:endParaRPr lang="en-GB"/>
          </a:p>
        </p:txBody>
      </p:sp>
      <p:sp>
        <p:nvSpPr>
          <p:cNvPr id="4" name="Slide Number Placeholder 3">
            <a:extLst>
              <a:ext uri="{FF2B5EF4-FFF2-40B4-BE49-F238E27FC236}">
                <a16:creationId xmlns:a16="http://schemas.microsoft.com/office/drawing/2014/main" id="{E6930E22-817A-8782-8589-2157A99EFF9D}"/>
              </a:ext>
            </a:extLst>
          </p:cNvPr>
          <p:cNvSpPr>
            <a:spLocks noGrp="1"/>
          </p:cNvSpPr>
          <p:nvPr>
            <p:ph type="sldNum" sz="quarter" idx="12"/>
          </p:nvPr>
        </p:nvSpPr>
        <p:spPr/>
        <p:txBody>
          <a:bodyPr/>
          <a:lstStyle/>
          <a:p>
            <a:fld id="{7DD8F28C-E404-44CF-9F42-4614D03DA8C2}" type="slidenum">
              <a:rPr lang="en-GB" smtClean="0"/>
              <a:pPr/>
              <a:t>27</a:t>
            </a:fld>
            <a:endParaRPr lang="en-GB"/>
          </a:p>
        </p:txBody>
      </p:sp>
      <p:sp>
        <p:nvSpPr>
          <p:cNvPr id="2" name="TextBox 1">
            <a:extLst>
              <a:ext uri="{FF2B5EF4-FFF2-40B4-BE49-F238E27FC236}">
                <a16:creationId xmlns:a16="http://schemas.microsoft.com/office/drawing/2014/main" id="{9AD2C303-6925-DCBA-E70C-613CFFA02C9A}"/>
              </a:ext>
            </a:extLst>
          </p:cNvPr>
          <p:cNvSpPr txBox="1"/>
          <p:nvPr/>
        </p:nvSpPr>
        <p:spPr>
          <a:xfrm>
            <a:off x="2487028" y="3875640"/>
            <a:ext cx="5717754" cy="830997"/>
          </a:xfrm>
          <a:prstGeom prst="rect">
            <a:avLst/>
          </a:prstGeom>
          <a:noFill/>
        </p:spPr>
        <p:txBody>
          <a:bodyPr wrap="square" lIns="91440" tIns="45720" rIns="91440" bIns="45720" rtlCol="0" anchor="t">
            <a:spAutoFit/>
          </a:bodyPr>
          <a:lstStyle/>
          <a:p>
            <a:pPr algn="ctr"/>
            <a:r>
              <a:rPr lang="en-GB" sz="2000">
                <a:solidFill>
                  <a:srgbClr val="AEA5B8"/>
                </a:solidFill>
              </a:rPr>
              <a:t>020 7831 0081</a:t>
            </a:r>
            <a:r>
              <a:rPr lang="en-GB" sz="2000"/>
              <a:t> </a:t>
            </a:r>
            <a:r>
              <a:rPr lang="en-GB" sz="2800" u="sng">
                <a:solidFill>
                  <a:srgbClr val="AEA5B8"/>
                </a:solidFill>
                <a:effectLst/>
                <a:latin typeface="Calibri"/>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clerks@radcliffechambers.com</a:t>
            </a:r>
            <a:endParaRPr lang="en-GB" sz="2800">
              <a:solidFill>
                <a:srgbClr val="AEA5B8"/>
              </a:solidFill>
              <a:effectLst/>
              <a:latin typeface="Calibri"/>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78429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720E12-D5E9-A018-6C13-DFA1724FA461}"/>
              </a:ext>
            </a:extLst>
          </p:cNvPr>
          <p:cNvSpPr>
            <a:spLocks noGrp="1"/>
          </p:cNvSpPr>
          <p:nvPr>
            <p:ph idx="1"/>
          </p:nvPr>
        </p:nvSpPr>
        <p:spPr>
          <a:xfrm>
            <a:off x="635103" y="2089002"/>
            <a:ext cx="9425599" cy="4320000"/>
          </a:xfrm>
        </p:spPr>
        <p:txBody>
          <a:bodyPr/>
          <a:lstStyle/>
          <a:p>
            <a:pPr marL="285750" indent="-285750">
              <a:buFont typeface="Arial" panose="020B0604020202020204" pitchFamily="34" charset="0"/>
              <a:buChar char="•"/>
            </a:pPr>
            <a:r>
              <a:rPr lang="en-GB" sz="1600">
                <a:ea typeface="Verdana"/>
              </a:rPr>
              <a:t>Winding-up</a:t>
            </a:r>
            <a:r>
              <a:rPr lang="en-GB" sz="1600">
                <a:ea typeface="+mn-lt"/>
                <a:cs typeface="+mn-lt"/>
              </a:rPr>
              <a:t> rule in </a:t>
            </a:r>
            <a:r>
              <a:rPr lang="en-GB" sz="1600" i="1">
                <a:ea typeface="+mn-lt"/>
                <a:cs typeface="+mn-lt"/>
              </a:rPr>
              <a:t>Lucas</a:t>
            </a:r>
            <a:r>
              <a:rPr lang="en-GB" sz="1600">
                <a:ea typeface="+mn-lt"/>
                <a:cs typeface="+mn-lt"/>
              </a:rPr>
              <a:t> provided that if, after benefits had been secured,  Administrators determined that there was no beneficiary to whom they should give any assistance out of the Fund, they should apply to the court as to the manner and purposes for which they should apply the surplus</a:t>
            </a:r>
            <a:endParaRPr lang="en-US"/>
          </a:p>
          <a:p>
            <a:pPr>
              <a:buFont typeface="Arial" panose="020B0604020202020204" pitchFamily="34" charset="0"/>
              <a:buChar char="•"/>
            </a:pPr>
            <a:endParaRPr lang="en-GB" sz="1600">
              <a:ea typeface="+mn-lt"/>
              <a:cs typeface="+mn-lt"/>
            </a:endParaRPr>
          </a:p>
          <a:p>
            <a:pPr marL="285750" indent="-285750">
              <a:buFont typeface="Arial" panose="020B0604020202020204" pitchFamily="34" charset="0"/>
              <a:buChar char="•"/>
            </a:pPr>
            <a:r>
              <a:rPr lang="en-GB" sz="1600">
                <a:ea typeface="+mn-lt"/>
                <a:cs typeface="+mn-lt"/>
              </a:rPr>
              <a:t>Possible issue of construction as to whether a beneficiary would have been required to show financial need before being eligible?</a:t>
            </a:r>
          </a:p>
          <a:p>
            <a:pPr marL="285750" indent="-285750">
              <a:buFont typeface="Arial" panose="020B0604020202020204" pitchFamily="34" charset="0"/>
              <a:buChar char="•"/>
            </a:pPr>
            <a:endParaRPr lang="en-GB" sz="1800">
              <a:ea typeface="Verdana"/>
            </a:endParaRPr>
          </a:p>
          <a:p>
            <a:endParaRPr lang="en-GB">
              <a:ea typeface="Verdana"/>
            </a:endParaRPr>
          </a:p>
        </p:txBody>
      </p:sp>
      <p:sp>
        <p:nvSpPr>
          <p:cNvPr id="21" name="Slide Number Placeholder 20">
            <a:extLst>
              <a:ext uri="{FF2B5EF4-FFF2-40B4-BE49-F238E27FC236}">
                <a16:creationId xmlns:a16="http://schemas.microsoft.com/office/drawing/2014/main" id="{3EAAFC00-D5C2-52B3-D8E7-B813DEEB4DFC}"/>
              </a:ext>
            </a:extLst>
          </p:cNvPr>
          <p:cNvSpPr>
            <a:spLocks noGrp="1"/>
          </p:cNvSpPr>
          <p:nvPr>
            <p:ph type="sldNum" sz="quarter" idx="12"/>
          </p:nvPr>
        </p:nvSpPr>
        <p:spPr>
          <a:xfrm>
            <a:off x="9413336" y="7199876"/>
            <a:ext cx="828550" cy="195919"/>
          </a:xfrm>
        </p:spPr>
        <p:txBody>
          <a:bodyPr/>
          <a:lstStyle/>
          <a:p>
            <a:fld id="{7DD8F28C-E404-44CF-9F42-4614D03DA8C2}" type="slidenum">
              <a:rPr lang="en-GB" smtClean="0"/>
              <a:pPr/>
              <a:t>3</a:t>
            </a:fld>
            <a:endParaRPr lang="en-GB"/>
          </a:p>
        </p:txBody>
      </p:sp>
    </p:spTree>
    <p:extLst>
      <p:ext uri="{BB962C8B-B14F-4D97-AF65-F5344CB8AC3E}">
        <p14:creationId xmlns:p14="http://schemas.microsoft.com/office/powerpoint/2010/main" val="124745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BA2E5-75E9-E3FB-4CA8-2BC0389160C8}"/>
              </a:ext>
            </a:extLst>
          </p:cNvPr>
          <p:cNvSpPr>
            <a:spLocks noGrp="1"/>
          </p:cNvSpPr>
          <p:nvPr>
            <p:ph type="title"/>
          </p:nvPr>
        </p:nvSpPr>
        <p:spPr/>
        <p:txBody>
          <a:bodyPr/>
          <a:lstStyle/>
          <a:p>
            <a:r>
              <a:rPr lang="en-GB" sz="2800">
                <a:latin typeface="Verdana"/>
                <a:ea typeface="Verdana"/>
                <a:cs typeface="Times New Roman"/>
              </a:rPr>
              <a:t>What is the new context?</a:t>
            </a:r>
          </a:p>
        </p:txBody>
      </p:sp>
      <p:sp>
        <p:nvSpPr>
          <p:cNvPr id="5" name="Content Placeholder 4">
            <a:extLst>
              <a:ext uri="{FF2B5EF4-FFF2-40B4-BE49-F238E27FC236}">
                <a16:creationId xmlns:a16="http://schemas.microsoft.com/office/drawing/2014/main" id="{92720E12-D5E9-A018-6C13-DFA1724FA461}"/>
              </a:ext>
            </a:extLst>
          </p:cNvPr>
          <p:cNvSpPr>
            <a:spLocks noGrp="1"/>
          </p:cNvSpPr>
          <p:nvPr>
            <p:ph idx="1"/>
          </p:nvPr>
        </p:nvSpPr>
        <p:spPr/>
        <p:txBody>
          <a:bodyPr/>
          <a:lstStyle/>
          <a:p>
            <a:pPr marL="285750" indent="-285750">
              <a:buFont typeface="Arial" panose="020B0604020202020204" pitchFamily="34" charset="0"/>
              <a:buChar char="•"/>
            </a:pPr>
            <a:r>
              <a:rPr lang="en-GB" sz="1600">
                <a:ea typeface="+mn-lt"/>
                <a:cs typeface="+mn-lt"/>
              </a:rPr>
              <a:t>Last time round winding-up was almost invariably triggered by employer insolvency</a:t>
            </a:r>
            <a:endParaRPr lang="en-US" sz="1600">
              <a:ea typeface="Verdana"/>
            </a:endParaRPr>
          </a:p>
          <a:p>
            <a:pPr>
              <a:buFont typeface="Arial" panose="020B0604020202020204" pitchFamily="34" charset="0"/>
              <a:buChar char="•"/>
            </a:pPr>
            <a:endParaRPr lang="en-GB" sz="1600">
              <a:ea typeface="+mn-lt"/>
              <a:cs typeface="+mn-lt"/>
            </a:endParaRPr>
          </a:p>
          <a:p>
            <a:pPr marL="285750" indent="-285750">
              <a:buFont typeface="Arial" panose="020B0604020202020204" pitchFamily="34" charset="0"/>
              <a:buChar char="•"/>
            </a:pPr>
            <a:r>
              <a:rPr lang="en-GB" sz="1600">
                <a:ea typeface="+mn-lt"/>
                <a:cs typeface="+mn-lt"/>
              </a:rPr>
              <a:t>Insolvency practitioners’ </a:t>
            </a:r>
            <a:r>
              <a:rPr lang="en-GB" sz="1600" i="1">
                <a:ea typeface="+mn-lt"/>
                <a:cs typeface="+mn-lt"/>
              </a:rPr>
              <a:t>cri de </a:t>
            </a:r>
            <a:r>
              <a:rPr lang="en-GB" sz="1600" i="1" err="1">
                <a:ea typeface="+mn-lt"/>
                <a:cs typeface="+mn-lt"/>
              </a:rPr>
              <a:t>coeur</a:t>
            </a:r>
            <a:r>
              <a:rPr lang="en-GB" sz="1600">
                <a:ea typeface="+mn-lt"/>
                <a:cs typeface="+mn-lt"/>
              </a:rPr>
              <a:t> –overfunding attributable to excess contributions made by employer</a:t>
            </a:r>
          </a:p>
          <a:p>
            <a:pPr>
              <a:buFont typeface="Arial" panose="020B0604020202020204" pitchFamily="34" charset="0"/>
              <a:buChar char="•"/>
            </a:pPr>
            <a:endParaRPr lang="en-GB" sz="1600">
              <a:ea typeface="+mn-lt"/>
              <a:cs typeface="+mn-lt"/>
            </a:endParaRPr>
          </a:p>
          <a:p>
            <a:pPr marL="285750" indent="-285750">
              <a:buFont typeface="Arial" panose="020B0604020202020204" pitchFamily="34" charset="0"/>
              <a:buChar char="•"/>
            </a:pPr>
            <a:r>
              <a:rPr lang="en-GB" sz="1600">
                <a:ea typeface="+mn-lt"/>
                <a:cs typeface="+mn-lt"/>
              </a:rPr>
              <a:t>See </a:t>
            </a:r>
            <a:r>
              <a:rPr lang="en-GB" sz="1600" i="1">
                <a:ea typeface="+mn-lt"/>
                <a:cs typeface="+mn-lt"/>
              </a:rPr>
              <a:t>Davis v. Richards &amp; Wallington Industries Ltd.</a:t>
            </a:r>
            <a:r>
              <a:rPr lang="en-GB" sz="1600">
                <a:ea typeface="+mn-lt"/>
                <a:cs typeface="+mn-lt"/>
              </a:rPr>
              <a:t> [1991] 1 W.L.R. 1511 (</a:t>
            </a:r>
            <a:r>
              <a:rPr lang="en-GB" sz="1600" i="1">
                <a:ea typeface="+mn-lt"/>
                <a:cs typeface="+mn-lt"/>
              </a:rPr>
              <a:t>cf.</a:t>
            </a:r>
            <a:r>
              <a:rPr lang="en-GB" sz="1600">
                <a:ea typeface="+mn-lt"/>
                <a:cs typeface="+mn-lt"/>
              </a:rPr>
              <a:t> </a:t>
            </a:r>
            <a:r>
              <a:rPr lang="en-GB" sz="1600" i="1">
                <a:ea typeface="+mn-lt"/>
                <a:cs typeface="+mn-lt"/>
              </a:rPr>
              <a:t>Re Courage Group’s Pension Schemes </a:t>
            </a:r>
            <a:r>
              <a:rPr lang="en-GB" sz="1600">
                <a:ea typeface="+mn-lt"/>
                <a:cs typeface="+mn-lt"/>
              </a:rPr>
              <a:t>[1987] 1 All E.R. 528)</a:t>
            </a:r>
          </a:p>
          <a:p>
            <a:pPr marL="285750" indent="-285750">
              <a:buFont typeface="Arial" panose="020B0604020202020204" pitchFamily="34" charset="0"/>
              <a:buChar char="•"/>
            </a:pPr>
            <a:endParaRPr lang="en-GB" sz="1800">
              <a:latin typeface="Verdana"/>
              <a:ea typeface="Verdana"/>
              <a:cs typeface="Times New Roman"/>
            </a:endParaRPr>
          </a:p>
          <a:p>
            <a:endParaRPr lang="en-GB">
              <a:ea typeface="Verdana"/>
            </a:endParaRPr>
          </a:p>
        </p:txBody>
      </p:sp>
      <p:sp>
        <p:nvSpPr>
          <p:cNvPr id="21" name="Slide Number Placeholder 20">
            <a:extLst>
              <a:ext uri="{FF2B5EF4-FFF2-40B4-BE49-F238E27FC236}">
                <a16:creationId xmlns:a16="http://schemas.microsoft.com/office/drawing/2014/main" id="{3EAAFC00-D5C2-52B3-D8E7-B813DEEB4DFC}"/>
              </a:ext>
            </a:extLst>
          </p:cNvPr>
          <p:cNvSpPr>
            <a:spLocks noGrp="1"/>
          </p:cNvSpPr>
          <p:nvPr>
            <p:ph type="sldNum" sz="quarter" idx="12"/>
          </p:nvPr>
        </p:nvSpPr>
        <p:spPr/>
        <p:txBody>
          <a:bodyPr/>
          <a:lstStyle/>
          <a:p>
            <a:fld id="{7DD8F28C-E404-44CF-9F42-4614D03DA8C2}" type="slidenum">
              <a:rPr lang="en-GB" smtClean="0"/>
              <a:pPr/>
              <a:t>4</a:t>
            </a:fld>
            <a:endParaRPr lang="en-GB"/>
          </a:p>
        </p:txBody>
      </p:sp>
    </p:spTree>
    <p:extLst>
      <p:ext uri="{BB962C8B-B14F-4D97-AF65-F5344CB8AC3E}">
        <p14:creationId xmlns:p14="http://schemas.microsoft.com/office/powerpoint/2010/main" val="120765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BA2E5-75E9-E3FB-4CA8-2BC0389160C8}"/>
              </a:ext>
            </a:extLst>
          </p:cNvPr>
          <p:cNvSpPr>
            <a:spLocks noGrp="1"/>
          </p:cNvSpPr>
          <p:nvPr>
            <p:ph type="title"/>
          </p:nvPr>
        </p:nvSpPr>
        <p:spPr>
          <a:xfrm>
            <a:off x="467191" y="898539"/>
            <a:ext cx="8134857" cy="994095"/>
          </a:xfrm>
        </p:spPr>
        <p:txBody>
          <a:bodyPr/>
          <a:lstStyle/>
          <a:p>
            <a:r>
              <a:rPr lang="en-GB" sz="2800">
                <a:solidFill>
                  <a:srgbClr val="2F0C46"/>
                </a:solidFill>
                <a:latin typeface="Verdana"/>
                <a:ea typeface="Verdana"/>
                <a:cs typeface="Times New Roman"/>
              </a:rPr>
              <a:t>The nature of a surplus</a:t>
            </a:r>
            <a:endParaRPr lang="en-US" sz="2800"/>
          </a:p>
        </p:txBody>
      </p:sp>
      <p:sp>
        <p:nvSpPr>
          <p:cNvPr id="5" name="Content Placeholder 4">
            <a:extLst>
              <a:ext uri="{FF2B5EF4-FFF2-40B4-BE49-F238E27FC236}">
                <a16:creationId xmlns:a16="http://schemas.microsoft.com/office/drawing/2014/main" id="{92720E12-D5E9-A018-6C13-DFA1724FA461}"/>
              </a:ext>
            </a:extLst>
          </p:cNvPr>
          <p:cNvSpPr>
            <a:spLocks noGrp="1"/>
          </p:cNvSpPr>
          <p:nvPr>
            <p:ph idx="1"/>
          </p:nvPr>
        </p:nvSpPr>
        <p:spPr>
          <a:xfrm>
            <a:off x="463738" y="1344058"/>
            <a:ext cx="10048896" cy="5717754"/>
          </a:xfrm>
        </p:spPr>
        <p:txBody>
          <a:bodyPr/>
          <a:lstStyle/>
          <a:p>
            <a:pPr lvl="1"/>
            <a:endParaRPr lang="en-GB">
              <a:latin typeface="Verdana"/>
              <a:ea typeface="Verdana"/>
              <a:cs typeface="Times New Roman"/>
            </a:endParaRPr>
          </a:p>
          <a:p>
            <a:pPr lvl="1"/>
            <a:endParaRPr lang="en-GB" sz="1600">
              <a:latin typeface="Verdana"/>
              <a:ea typeface="Verdana"/>
              <a:cs typeface="Times New Roman"/>
            </a:endParaRPr>
          </a:p>
          <a:p>
            <a:pPr marL="285750" indent="-285750" algn="just">
              <a:buFont typeface="Arial" panose="020B0604020202020204" pitchFamily="34" charset="0"/>
              <a:buChar char="•"/>
            </a:pPr>
            <a:r>
              <a:rPr lang="en-GB" sz="1600" b="0" cap="none">
                <a:solidFill>
                  <a:srgbClr val="717173"/>
                </a:solidFill>
                <a:ea typeface="+mn-lt"/>
                <a:cs typeface="+mn-lt"/>
              </a:rPr>
              <a:t>Walton J. in </a:t>
            </a:r>
            <a:r>
              <a:rPr lang="en-GB" sz="1600" b="0" i="1" cap="none">
                <a:solidFill>
                  <a:srgbClr val="717173"/>
                </a:solidFill>
                <a:ea typeface="+mn-lt"/>
                <a:cs typeface="+mn-lt"/>
              </a:rPr>
              <a:t>Re Imperial Foods Ltd. Pension Scheme</a:t>
            </a:r>
            <a:r>
              <a:rPr lang="en-GB" sz="1600" b="0" cap="none">
                <a:solidFill>
                  <a:srgbClr val="717173"/>
                </a:solidFill>
                <a:ea typeface="+mn-lt"/>
                <a:cs typeface="+mn-lt"/>
              </a:rPr>
              <a:t> [1986] 1 W.L.R. 717:</a:t>
            </a:r>
          </a:p>
          <a:p>
            <a:pPr indent="0">
              <a:buNone/>
            </a:pPr>
            <a:endParaRPr lang="en-GB" sz="1600" b="0" cap="none">
              <a:solidFill>
                <a:srgbClr val="717173"/>
              </a:solidFill>
              <a:ea typeface="+mn-lt"/>
              <a:cs typeface="+mn-lt"/>
            </a:endParaRPr>
          </a:p>
          <a:p>
            <a:pPr marL="360045" lvl="3" indent="0" algn="just">
              <a:buNone/>
            </a:pPr>
            <a:r>
              <a:rPr lang="en-GB" sz="1600" b="0" cap="none">
                <a:solidFill>
                  <a:srgbClr val="717173"/>
                </a:solidFill>
                <a:ea typeface="+mn-lt"/>
                <a:cs typeface="+mn-lt"/>
              </a:rPr>
              <a:t>“</a:t>
            </a:r>
            <a:r>
              <a:rPr lang="en-GB" sz="1600" b="0" i="1" cap="none">
                <a:solidFill>
                  <a:srgbClr val="717173"/>
                </a:solidFill>
                <a:ea typeface="+mn-lt"/>
                <a:cs typeface="+mn-lt"/>
              </a:rPr>
              <a:t>But what is called, in this connection, a surplus, having no existence in reality, represents, in a case of the present nature, what may be termed temporary surplus funding by the employing company.</a:t>
            </a:r>
            <a:r>
              <a:rPr lang="en-GB" sz="1600" b="0" cap="none">
                <a:solidFill>
                  <a:srgbClr val="717173"/>
                </a:solidFill>
                <a:ea typeface="+mn-lt"/>
                <a:cs typeface="+mn-lt"/>
              </a:rPr>
              <a:t>”</a:t>
            </a:r>
          </a:p>
          <a:p>
            <a:pPr algn="just">
              <a:buNone/>
            </a:pPr>
            <a:endParaRPr lang="en-GB" sz="1600" b="0" cap="none">
              <a:solidFill>
                <a:srgbClr val="717173"/>
              </a:solidFill>
              <a:ea typeface="+mn-lt"/>
              <a:cs typeface="+mn-lt"/>
            </a:endParaRPr>
          </a:p>
          <a:p>
            <a:pPr marL="285750" indent="-285750" algn="just">
              <a:buFont typeface="Arial" panose="020B0604020202020204" pitchFamily="34" charset="0"/>
              <a:buChar char="•"/>
            </a:pPr>
            <a:r>
              <a:rPr lang="en-GB" sz="1600" b="0" i="1" cap="none">
                <a:solidFill>
                  <a:srgbClr val="717173"/>
                </a:solidFill>
                <a:ea typeface="+mn-lt"/>
                <a:cs typeface="+mn-lt"/>
              </a:rPr>
              <a:t>Tolley’s Pensions Law Service </a:t>
            </a:r>
            <a:r>
              <a:rPr lang="en-GB" sz="1600" b="0" cap="none">
                <a:solidFill>
                  <a:srgbClr val="717173"/>
                </a:solidFill>
                <a:ea typeface="+mn-lt"/>
                <a:cs typeface="+mn-lt"/>
              </a:rPr>
              <a:t>at [G2A.2]:</a:t>
            </a:r>
          </a:p>
          <a:p>
            <a:pPr indent="0" algn="just">
              <a:buNone/>
            </a:pPr>
            <a:endParaRPr lang="en-GB" sz="1600" b="0" cap="none">
              <a:solidFill>
                <a:srgbClr val="717173"/>
              </a:solidFill>
              <a:ea typeface="+mn-lt"/>
              <a:cs typeface="+mn-lt"/>
            </a:endParaRPr>
          </a:p>
          <a:p>
            <a:pPr marL="360045" lvl="3" indent="0" algn="just">
              <a:spcAft>
                <a:spcPts val="1200"/>
              </a:spcAft>
              <a:buNone/>
            </a:pPr>
            <a:r>
              <a:rPr lang="en-GB" sz="1600" b="0" cap="none">
                <a:solidFill>
                  <a:srgbClr val="717173"/>
                </a:solidFill>
                <a:ea typeface="+mn-lt"/>
                <a:cs typeface="+mn-lt"/>
              </a:rPr>
              <a:t>“</a:t>
            </a:r>
            <a:r>
              <a:rPr lang="en-GB" sz="1600" b="0" i="1" cap="none">
                <a:solidFill>
                  <a:srgbClr val="717173"/>
                </a:solidFill>
                <a:ea typeface="+mn-lt"/>
                <a:cs typeface="+mn-lt"/>
              </a:rPr>
              <a:t>It is therefore ultimately questionable whether there can really be such a thing as a surplus in a continuing scheme</a:t>
            </a:r>
            <a:r>
              <a:rPr lang="en-GB" sz="1600" b="0" cap="none">
                <a:solidFill>
                  <a:srgbClr val="717173"/>
                </a:solidFill>
                <a:ea typeface="+mn-lt"/>
                <a:cs typeface="+mn-lt"/>
              </a:rPr>
              <a:t>”</a:t>
            </a:r>
            <a:endParaRPr lang="en-GB" sz="1600" b="0" cap="none">
              <a:ea typeface="Verdana"/>
            </a:endParaRPr>
          </a:p>
          <a:p>
            <a:pPr>
              <a:buNone/>
            </a:pPr>
            <a:endParaRPr lang="en-GB" sz="1600" b="0" cap="none">
              <a:solidFill>
                <a:srgbClr val="717173"/>
              </a:solidFill>
              <a:ea typeface="+mn-lt"/>
              <a:cs typeface="+mn-lt"/>
            </a:endParaRPr>
          </a:p>
          <a:p>
            <a:pPr marL="285750" indent="-285750" algn="just">
              <a:buFont typeface="Arial" panose="020B0604020202020204" pitchFamily="34" charset="0"/>
              <a:buChar char="•"/>
            </a:pPr>
            <a:r>
              <a:rPr lang="en-GB" sz="1600" b="0" cap="none">
                <a:solidFill>
                  <a:srgbClr val="717173"/>
                </a:solidFill>
                <a:ea typeface="+mn-lt"/>
                <a:cs typeface="+mn-lt"/>
              </a:rPr>
              <a:t>Lord Millett in </a:t>
            </a:r>
            <a:r>
              <a:rPr lang="en-GB" sz="1600" b="0" i="1" cap="none">
                <a:solidFill>
                  <a:srgbClr val="717173"/>
                </a:solidFill>
                <a:ea typeface="+mn-lt"/>
                <a:cs typeface="+mn-lt"/>
              </a:rPr>
              <a:t>Wrightson Ltd. v. Fletcher Challenge </a:t>
            </a:r>
            <a:r>
              <a:rPr lang="en-GB" sz="1600" b="0" cap="none">
                <a:solidFill>
                  <a:srgbClr val="717173"/>
                </a:solidFill>
                <a:ea typeface="+mn-lt"/>
                <a:cs typeface="+mn-lt"/>
              </a:rPr>
              <a:t>[2001] Pens. L.R. 207 at §28</a:t>
            </a:r>
          </a:p>
          <a:p>
            <a:pPr indent="0" algn="just">
              <a:buNone/>
            </a:pPr>
            <a:endParaRPr lang="en-GB" sz="1600" b="0" cap="none">
              <a:solidFill>
                <a:srgbClr val="717173"/>
              </a:solidFill>
              <a:ea typeface="+mn-lt"/>
              <a:cs typeface="+mn-lt"/>
            </a:endParaRPr>
          </a:p>
          <a:p>
            <a:pPr algn="just"/>
            <a:r>
              <a:rPr lang="en-GB" sz="1600" b="0" cap="none">
                <a:solidFill>
                  <a:srgbClr val="717173"/>
                </a:solidFill>
                <a:ea typeface="+mn-lt"/>
                <a:cs typeface="+mn-lt"/>
              </a:rPr>
              <a:t>     “</a:t>
            </a:r>
            <a:r>
              <a:rPr lang="en-GB" sz="1600" b="0" i="1" cap="none">
                <a:solidFill>
                  <a:srgbClr val="717173"/>
                </a:solidFill>
                <a:ea typeface="+mn-lt"/>
                <a:cs typeface="+mn-lt"/>
              </a:rPr>
              <a:t>… the surplus is merely an actuarial valuation which may be falsified by events …</a:t>
            </a:r>
            <a:r>
              <a:rPr lang="en-GB" sz="1600" b="0" cap="none">
                <a:solidFill>
                  <a:srgbClr val="717173"/>
                </a:solidFill>
                <a:ea typeface="+mn-lt"/>
                <a:cs typeface="+mn-lt"/>
              </a:rPr>
              <a:t>”.</a:t>
            </a:r>
          </a:p>
          <a:p>
            <a:pPr algn="just">
              <a:buNone/>
            </a:pPr>
            <a:endParaRPr lang="en-GB" b="0" cap="none">
              <a:ea typeface="+mn-lt"/>
              <a:cs typeface="+mn-lt"/>
            </a:endParaRPr>
          </a:p>
          <a:p>
            <a:pPr marL="360045" lvl="3" indent="0">
              <a:buNone/>
            </a:pPr>
            <a:endParaRPr lang="en-GB" b="0" cap="none">
              <a:latin typeface="Verdana"/>
              <a:ea typeface="Verdana"/>
              <a:cs typeface="Times New Roman"/>
            </a:endParaRPr>
          </a:p>
          <a:p>
            <a:pPr lvl="1"/>
            <a:endParaRPr lang="en-GB" b="0" cap="none">
              <a:latin typeface="Verdana"/>
              <a:ea typeface="Verdana"/>
              <a:cs typeface="Times New Roman"/>
            </a:endParaRPr>
          </a:p>
          <a:p>
            <a:pPr marL="285750" lvl="1" indent="-285750">
              <a:buChar char="•"/>
            </a:pPr>
            <a:endParaRPr lang="en-GB" b="0" cap="none">
              <a:latin typeface="Verdana"/>
              <a:ea typeface="Verdana"/>
              <a:cs typeface="Times New Roman"/>
            </a:endParaRPr>
          </a:p>
          <a:p>
            <a:pPr lvl="1"/>
            <a:endParaRPr lang="en-GB" b="0" cap="none">
              <a:latin typeface="Verdana"/>
              <a:ea typeface="Verdana"/>
              <a:cs typeface="Times New Roman"/>
            </a:endParaRPr>
          </a:p>
          <a:p>
            <a:pPr lvl="1"/>
            <a:endParaRPr lang="en-GB">
              <a:ea typeface="Verdana"/>
            </a:endParaRPr>
          </a:p>
        </p:txBody>
      </p:sp>
      <p:sp>
        <p:nvSpPr>
          <p:cNvPr id="2" name="Slide Number Placeholder 1">
            <a:extLst>
              <a:ext uri="{FF2B5EF4-FFF2-40B4-BE49-F238E27FC236}">
                <a16:creationId xmlns:a16="http://schemas.microsoft.com/office/drawing/2014/main" id="{2600031D-5AF4-4A18-325D-43B0AF49F333}"/>
              </a:ext>
            </a:extLst>
          </p:cNvPr>
          <p:cNvSpPr>
            <a:spLocks noGrp="1"/>
          </p:cNvSpPr>
          <p:nvPr>
            <p:ph type="sldNum" sz="quarter" idx="12"/>
          </p:nvPr>
        </p:nvSpPr>
        <p:spPr>
          <a:xfrm>
            <a:off x="9413336" y="7199876"/>
            <a:ext cx="828550" cy="195919"/>
          </a:xfrm>
        </p:spPr>
        <p:txBody>
          <a:bodyPr/>
          <a:lstStyle/>
          <a:p>
            <a:fld id="{7DD8F28C-E404-44CF-9F42-4614D03DA8C2}" type="slidenum">
              <a:rPr lang="en-GB" smtClean="0"/>
              <a:pPr/>
              <a:t>5</a:t>
            </a:fld>
            <a:endParaRPr lang="en-GB"/>
          </a:p>
        </p:txBody>
      </p:sp>
    </p:spTree>
    <p:extLst>
      <p:ext uri="{BB962C8B-B14F-4D97-AF65-F5344CB8AC3E}">
        <p14:creationId xmlns:p14="http://schemas.microsoft.com/office/powerpoint/2010/main" val="210255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BA2E5-75E9-E3FB-4CA8-2BC0389160C8}"/>
              </a:ext>
            </a:extLst>
          </p:cNvPr>
          <p:cNvSpPr>
            <a:spLocks noGrp="1"/>
          </p:cNvSpPr>
          <p:nvPr>
            <p:ph type="title"/>
          </p:nvPr>
        </p:nvSpPr>
        <p:spPr>
          <a:xfrm>
            <a:off x="525250" y="979815"/>
            <a:ext cx="8134857" cy="994095"/>
          </a:xfrm>
        </p:spPr>
        <p:txBody>
          <a:bodyPr/>
          <a:lstStyle/>
          <a:p>
            <a:r>
              <a:rPr lang="en-GB" sz="2800">
                <a:ea typeface="Verdana"/>
              </a:rPr>
              <a:t>But:</a:t>
            </a:r>
          </a:p>
        </p:txBody>
      </p:sp>
      <p:sp>
        <p:nvSpPr>
          <p:cNvPr id="5" name="Content Placeholder 4">
            <a:extLst>
              <a:ext uri="{FF2B5EF4-FFF2-40B4-BE49-F238E27FC236}">
                <a16:creationId xmlns:a16="http://schemas.microsoft.com/office/drawing/2014/main" id="{92720E12-D5E9-A018-6C13-DFA1724FA461}"/>
              </a:ext>
            </a:extLst>
          </p:cNvPr>
          <p:cNvSpPr>
            <a:spLocks noGrp="1"/>
          </p:cNvSpPr>
          <p:nvPr>
            <p:ph idx="1"/>
          </p:nvPr>
        </p:nvSpPr>
        <p:spPr>
          <a:xfrm>
            <a:off x="525250" y="2548632"/>
            <a:ext cx="10140055" cy="4320000"/>
          </a:xfrm>
        </p:spPr>
        <p:txBody>
          <a:bodyPr/>
          <a:lstStyle/>
          <a:p>
            <a:pPr marL="285750" indent="-285750" algn="just">
              <a:buFont typeface="Arial" panose="020B0604020202020204" pitchFamily="34" charset="0"/>
              <a:buChar char="•"/>
            </a:pPr>
            <a:r>
              <a:rPr lang="en-GB">
                <a:ea typeface="+mn-lt"/>
                <a:cs typeface="+mn-lt"/>
              </a:rPr>
              <a:t>PA 95 s. 37 </a:t>
            </a:r>
          </a:p>
          <a:p>
            <a:pPr algn="just">
              <a:buFont typeface="Arial" panose="020B0604020202020204" pitchFamily="34" charset="0"/>
              <a:buChar char="•"/>
            </a:pPr>
            <a:endParaRPr lang="en-GB">
              <a:ea typeface="+mn-lt"/>
              <a:cs typeface="+mn-lt"/>
            </a:endParaRPr>
          </a:p>
          <a:p>
            <a:pPr marL="285750" indent="-285750" algn="just">
              <a:buFont typeface="Arial" panose="020B0604020202020204" pitchFamily="34" charset="0"/>
              <a:buChar char="•"/>
            </a:pPr>
            <a:r>
              <a:rPr lang="en-GB">
                <a:ea typeface="+mn-lt"/>
                <a:cs typeface="+mn-lt"/>
              </a:rPr>
              <a:t>Finance Act 1986</a:t>
            </a:r>
          </a:p>
          <a:p>
            <a:pPr>
              <a:buFont typeface="Arial" panose="020B0604020202020204" pitchFamily="34" charset="0"/>
              <a:buChar char="•"/>
            </a:pPr>
            <a:endParaRPr lang="en-GB">
              <a:ea typeface="+mn-lt"/>
              <a:cs typeface="+mn-lt"/>
            </a:endParaRPr>
          </a:p>
          <a:p>
            <a:pPr marL="285750" indent="-285750" algn="just">
              <a:buFont typeface="Arial" panose="020B0604020202020204" pitchFamily="34" charset="0"/>
              <a:buChar char="•"/>
            </a:pPr>
            <a:r>
              <a:rPr lang="en-GB" i="1">
                <a:ea typeface="+mn-lt"/>
                <a:cs typeface="+mn-lt"/>
              </a:rPr>
              <a:t>National Grid Co Plc v. Mayes </a:t>
            </a:r>
            <a:r>
              <a:rPr lang="en-GB">
                <a:ea typeface="+mn-lt"/>
                <a:cs typeface="+mn-lt"/>
              </a:rPr>
              <a:t>[2001] 1 W.L.R. 1614 Lord Hoffmann:</a:t>
            </a:r>
          </a:p>
          <a:p>
            <a:pPr marL="285750" indent="-285750">
              <a:spcAft>
                <a:spcPts val="0"/>
              </a:spcAft>
              <a:buClr>
                <a:srgbClr val="717173"/>
              </a:buClr>
              <a:buChar char="•"/>
            </a:pPr>
            <a:endParaRPr lang="en-GB">
              <a:ea typeface="+mn-lt"/>
              <a:cs typeface="+mn-lt"/>
            </a:endParaRPr>
          </a:p>
          <a:p>
            <a:pPr marL="0" lvl="1" indent="0">
              <a:buNone/>
            </a:pPr>
            <a:r>
              <a:rPr lang="en-GB">
                <a:ea typeface="+mn-lt"/>
                <a:cs typeface="+mn-lt"/>
              </a:rPr>
              <a:t>    “</a:t>
            </a:r>
            <a:r>
              <a:rPr lang="en-GB" i="1">
                <a:ea typeface="+mn-lt"/>
                <a:cs typeface="+mn-lt"/>
              </a:rPr>
              <a:t>A surplus is (by definition) money in excess of what is needed to effect the main purpose of the scheme</a:t>
            </a:r>
            <a:r>
              <a:rPr lang="en-GB">
                <a:ea typeface="+mn-lt"/>
                <a:cs typeface="+mn-lt"/>
              </a:rPr>
              <a:t>.”</a:t>
            </a:r>
            <a:endParaRPr lang="en-GB" b="0" cap="none">
              <a:ea typeface="+mn-lt"/>
              <a:cs typeface="+mn-lt"/>
            </a:endParaRPr>
          </a:p>
          <a:p>
            <a:pPr lvl="1">
              <a:buFont typeface="Arial" panose="020B0604020202020204" pitchFamily="34" charset="0"/>
              <a:buChar char="•"/>
            </a:pPr>
            <a:endParaRPr lang="en-GB">
              <a:ea typeface="Verdana"/>
            </a:endParaRPr>
          </a:p>
          <a:p>
            <a:pPr marL="359410" lvl="1" indent="-359410"/>
            <a:endParaRPr lang="en-GB">
              <a:ea typeface="Verdana"/>
            </a:endParaRPr>
          </a:p>
          <a:p>
            <a:pPr marL="359410" lvl="1" indent="-359410"/>
            <a:endParaRPr lang="en-GB">
              <a:ea typeface="Verdana"/>
            </a:endParaRPr>
          </a:p>
        </p:txBody>
      </p:sp>
      <p:sp>
        <p:nvSpPr>
          <p:cNvPr id="6" name="Slide Number Placeholder 5">
            <a:extLst>
              <a:ext uri="{FF2B5EF4-FFF2-40B4-BE49-F238E27FC236}">
                <a16:creationId xmlns:a16="http://schemas.microsoft.com/office/drawing/2014/main" id="{1911B752-588D-5B2C-9542-333AD8759E4D}"/>
              </a:ext>
            </a:extLst>
          </p:cNvPr>
          <p:cNvSpPr>
            <a:spLocks noGrp="1"/>
          </p:cNvSpPr>
          <p:nvPr>
            <p:ph type="sldNum" sz="quarter" idx="12"/>
          </p:nvPr>
        </p:nvSpPr>
        <p:spPr>
          <a:xfrm>
            <a:off x="9413336" y="7199876"/>
            <a:ext cx="828550" cy="195919"/>
          </a:xfrm>
        </p:spPr>
        <p:txBody>
          <a:bodyPr/>
          <a:lstStyle/>
          <a:p>
            <a:fld id="{7DD8F28C-E404-44CF-9F42-4614D03DA8C2}" type="slidenum">
              <a:rPr lang="en-GB" smtClean="0"/>
              <a:pPr/>
              <a:t>6</a:t>
            </a:fld>
            <a:endParaRPr lang="en-GB"/>
          </a:p>
        </p:txBody>
      </p:sp>
    </p:spTree>
    <p:extLst>
      <p:ext uri="{BB962C8B-B14F-4D97-AF65-F5344CB8AC3E}">
        <p14:creationId xmlns:p14="http://schemas.microsoft.com/office/powerpoint/2010/main" val="19039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BA2E5-75E9-E3FB-4CA8-2BC0389160C8}"/>
              </a:ext>
            </a:extLst>
          </p:cNvPr>
          <p:cNvSpPr>
            <a:spLocks noGrp="1"/>
          </p:cNvSpPr>
          <p:nvPr>
            <p:ph type="title"/>
          </p:nvPr>
        </p:nvSpPr>
        <p:spPr>
          <a:xfrm>
            <a:off x="478803" y="1316530"/>
            <a:ext cx="8134857" cy="994095"/>
          </a:xfrm>
        </p:spPr>
        <p:txBody>
          <a:bodyPr/>
          <a:lstStyle/>
          <a:p>
            <a:endParaRPr lang="en-GB" sz="2800">
              <a:latin typeface="Verdana"/>
              <a:ea typeface="Verdana"/>
              <a:cs typeface="Times New Roman"/>
            </a:endParaRPr>
          </a:p>
          <a:p>
            <a:r>
              <a:rPr lang="en-GB" sz="2800">
                <a:latin typeface="Verdana"/>
                <a:ea typeface="Verdana"/>
                <a:cs typeface="Times New Roman"/>
              </a:rPr>
              <a:t>Recent surplus cases</a:t>
            </a:r>
          </a:p>
          <a:p>
            <a:endParaRPr lang="en-GB">
              <a:ea typeface="Verdana"/>
            </a:endParaRPr>
          </a:p>
        </p:txBody>
      </p:sp>
      <p:sp>
        <p:nvSpPr>
          <p:cNvPr id="5" name="Content Placeholder 4">
            <a:extLst>
              <a:ext uri="{FF2B5EF4-FFF2-40B4-BE49-F238E27FC236}">
                <a16:creationId xmlns:a16="http://schemas.microsoft.com/office/drawing/2014/main" id="{92720E12-D5E9-A018-6C13-DFA1724FA461}"/>
              </a:ext>
            </a:extLst>
          </p:cNvPr>
          <p:cNvSpPr>
            <a:spLocks noGrp="1"/>
          </p:cNvSpPr>
          <p:nvPr>
            <p:ph idx="1"/>
          </p:nvPr>
        </p:nvSpPr>
        <p:spPr>
          <a:xfrm>
            <a:off x="484121" y="2435381"/>
            <a:ext cx="9721680" cy="4320000"/>
          </a:xfrm>
        </p:spPr>
        <p:txBody>
          <a:bodyPr/>
          <a:lstStyle/>
          <a:p>
            <a:pPr marL="359410" indent="-359410">
              <a:buChar char="•"/>
            </a:pPr>
            <a:endParaRPr lang="en-GB" sz="1600">
              <a:ea typeface="Verdana"/>
            </a:endParaRPr>
          </a:p>
          <a:p>
            <a:pPr marL="285750" indent="-285750" algn="just">
              <a:buFont typeface="Arial" panose="020B0604020202020204" pitchFamily="34" charset="0"/>
              <a:buChar char="•"/>
            </a:pPr>
            <a:r>
              <a:rPr lang="en-GB" sz="1600" i="1">
                <a:ea typeface="+mn-lt"/>
                <a:cs typeface="+mn-lt"/>
              </a:rPr>
              <a:t>Mr. S., Water Companies PS – Bristol Water plc Section </a:t>
            </a:r>
            <a:r>
              <a:rPr lang="en-GB" sz="1600">
                <a:ea typeface="+mn-lt"/>
                <a:cs typeface="+mn-lt"/>
              </a:rPr>
              <a:t>CAS-92093-N4DP (August 2023)</a:t>
            </a:r>
          </a:p>
          <a:p>
            <a:pPr marL="285750" indent="-285750" algn="just">
              <a:buChar char="•"/>
            </a:pPr>
            <a:endParaRPr lang="en-GB" sz="1600">
              <a:ea typeface="+mn-lt"/>
              <a:cs typeface="+mn-lt"/>
            </a:endParaRPr>
          </a:p>
          <a:p>
            <a:pPr marL="285750" indent="-285750" algn="just">
              <a:buFont typeface="Arial" panose="020B0604020202020204" pitchFamily="34" charset="0"/>
              <a:buChar char="•"/>
            </a:pPr>
            <a:r>
              <a:rPr lang="en-GB" sz="1600" i="1">
                <a:ea typeface="+mn-lt"/>
                <a:cs typeface="+mn-lt"/>
              </a:rPr>
              <a:t>Re </a:t>
            </a:r>
            <a:r>
              <a:rPr lang="en-GB" sz="1600" i="1" err="1">
                <a:ea typeface="+mn-lt"/>
                <a:cs typeface="+mn-lt"/>
              </a:rPr>
              <a:t>abrdn</a:t>
            </a:r>
            <a:r>
              <a:rPr lang="en-GB" sz="1600" i="1">
                <a:ea typeface="+mn-lt"/>
                <a:cs typeface="+mn-lt"/>
              </a:rPr>
              <a:t> (SLSPS) Pension Trustee Co Ltd. </a:t>
            </a:r>
            <a:r>
              <a:rPr lang="en-GB" sz="1600">
                <a:ea typeface="+mn-lt"/>
                <a:cs typeface="+mn-lt"/>
              </a:rPr>
              <a:t>[2024] Pens LR 2 (August 2023)</a:t>
            </a:r>
          </a:p>
          <a:p>
            <a:pPr marL="285750" indent="-285750" algn="just">
              <a:buChar char="•"/>
            </a:pPr>
            <a:endParaRPr lang="en-GB" sz="1600">
              <a:ea typeface="+mn-lt"/>
              <a:cs typeface="+mn-lt"/>
            </a:endParaRPr>
          </a:p>
          <a:p>
            <a:pPr marL="285750" indent="-285750" algn="just">
              <a:buFont typeface="Arial" panose="020B0604020202020204" pitchFamily="34" charset="0"/>
              <a:buChar char="•"/>
            </a:pPr>
            <a:r>
              <a:rPr lang="en-GB" sz="1600" i="1">
                <a:ea typeface="+mn-lt"/>
                <a:cs typeface="+mn-lt"/>
              </a:rPr>
              <a:t>Mr. Y., CCHT Pension Fund Section </a:t>
            </a:r>
            <a:r>
              <a:rPr lang="en-GB" sz="1600">
                <a:ea typeface="+mn-lt"/>
                <a:cs typeface="+mn-lt"/>
              </a:rPr>
              <a:t>CAS-94719-B9L5 (November 2023)</a:t>
            </a:r>
          </a:p>
          <a:p>
            <a:pPr marL="285750" indent="-285750" algn="just">
              <a:buChar char="•"/>
            </a:pPr>
            <a:endParaRPr lang="en-GB" sz="1600">
              <a:ea typeface="+mn-lt"/>
              <a:cs typeface="+mn-lt"/>
            </a:endParaRPr>
          </a:p>
          <a:p>
            <a:pPr marL="285750" indent="-285750" algn="just">
              <a:buFont typeface="Arial" panose="020B0604020202020204" pitchFamily="34" charset="0"/>
              <a:buChar char="•"/>
            </a:pPr>
            <a:r>
              <a:rPr lang="en-GB" sz="1600" i="1">
                <a:ea typeface="+mn-lt"/>
                <a:cs typeface="+mn-lt"/>
              </a:rPr>
              <a:t>KO UK Pension Trustees Ltd. v. Barker </a:t>
            </a:r>
            <a:r>
              <a:rPr lang="en-GB" sz="1600">
                <a:ea typeface="+mn-lt"/>
                <a:cs typeface="+mn-lt"/>
              </a:rPr>
              <a:t>[2026] Pens. L.R. 1 (July 2024)</a:t>
            </a:r>
          </a:p>
          <a:p>
            <a:pPr marL="285750" indent="-285750" algn="just">
              <a:buChar char="•"/>
            </a:pPr>
            <a:endParaRPr lang="en-GB" sz="1600">
              <a:ea typeface="+mn-lt"/>
              <a:cs typeface="+mn-lt"/>
            </a:endParaRPr>
          </a:p>
          <a:p>
            <a:pPr marL="285750" indent="-285750" algn="just">
              <a:buFont typeface="Arial" panose="020B0604020202020204" pitchFamily="34" charset="0"/>
              <a:buChar char="•"/>
            </a:pPr>
            <a:r>
              <a:rPr lang="en-GB" sz="1600" i="1">
                <a:ea typeface="+mn-lt"/>
                <a:cs typeface="+mn-lt"/>
              </a:rPr>
              <a:t>The Littlewoods Pensions Scheme</a:t>
            </a:r>
            <a:r>
              <a:rPr lang="en-GB" sz="1600">
                <a:ea typeface="+mn-lt"/>
                <a:cs typeface="+mn-lt"/>
              </a:rPr>
              <a:t>, Determination notice C212251039 (February 2025)</a:t>
            </a:r>
          </a:p>
          <a:p>
            <a:pPr marL="285750" indent="-285750" algn="just">
              <a:buChar char="•"/>
            </a:pPr>
            <a:endParaRPr lang="en-GB" sz="1600">
              <a:ea typeface="+mn-lt"/>
              <a:cs typeface="+mn-lt"/>
            </a:endParaRPr>
          </a:p>
          <a:p>
            <a:pPr marL="285750" indent="-285750" algn="just">
              <a:buFont typeface="Arial" panose="020B0604020202020204" pitchFamily="34" charset="0"/>
              <a:buChar char="•"/>
            </a:pPr>
            <a:r>
              <a:rPr lang="en-GB" sz="1600" i="1">
                <a:ea typeface="+mn-lt"/>
                <a:cs typeface="+mn-lt"/>
              </a:rPr>
              <a:t>Arcadia Group Pension Trust Ltd. v. Smith </a:t>
            </a:r>
            <a:r>
              <a:rPr lang="en-GB" sz="1600">
                <a:ea typeface="+mn-lt"/>
                <a:cs typeface="+mn-lt"/>
              </a:rPr>
              <a:t>[2025] Pens. L.R. 7 (February 2025)</a:t>
            </a:r>
          </a:p>
          <a:p>
            <a:pPr marL="359410" lvl="1" indent="-359410"/>
            <a:endParaRPr lang="en-GB">
              <a:ea typeface="Verdana"/>
            </a:endParaRPr>
          </a:p>
          <a:p>
            <a:pPr marL="359410" lvl="1" indent="-359410"/>
            <a:endParaRPr lang="en-GB">
              <a:ea typeface="Verdana"/>
            </a:endParaRPr>
          </a:p>
        </p:txBody>
      </p:sp>
      <p:sp>
        <p:nvSpPr>
          <p:cNvPr id="2" name="Slide Number Placeholder 1">
            <a:extLst>
              <a:ext uri="{FF2B5EF4-FFF2-40B4-BE49-F238E27FC236}">
                <a16:creationId xmlns:a16="http://schemas.microsoft.com/office/drawing/2014/main" id="{9E76CED5-D8EF-B453-4288-5E620EF94892}"/>
              </a:ext>
            </a:extLst>
          </p:cNvPr>
          <p:cNvSpPr>
            <a:spLocks noGrp="1"/>
          </p:cNvSpPr>
          <p:nvPr>
            <p:ph type="sldNum" sz="quarter" idx="12"/>
          </p:nvPr>
        </p:nvSpPr>
        <p:spPr>
          <a:xfrm>
            <a:off x="9413336" y="7199876"/>
            <a:ext cx="828550" cy="195919"/>
          </a:xfrm>
        </p:spPr>
        <p:txBody>
          <a:bodyPr/>
          <a:lstStyle/>
          <a:p>
            <a:fld id="{7DD8F28C-E404-44CF-9F42-4614D03DA8C2}" type="slidenum">
              <a:rPr lang="en-GB" smtClean="0"/>
              <a:pPr/>
              <a:t>7</a:t>
            </a:fld>
            <a:endParaRPr lang="en-GB"/>
          </a:p>
        </p:txBody>
      </p:sp>
    </p:spTree>
    <p:extLst>
      <p:ext uri="{BB962C8B-B14F-4D97-AF65-F5344CB8AC3E}">
        <p14:creationId xmlns:p14="http://schemas.microsoft.com/office/powerpoint/2010/main" val="403492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BA2E5-75E9-E3FB-4CA8-2BC0389160C8}"/>
              </a:ext>
            </a:extLst>
          </p:cNvPr>
          <p:cNvSpPr>
            <a:spLocks noGrp="1"/>
          </p:cNvSpPr>
          <p:nvPr>
            <p:ph type="title"/>
          </p:nvPr>
        </p:nvSpPr>
        <p:spPr>
          <a:xfrm>
            <a:off x="530595" y="1011947"/>
            <a:ext cx="4278104" cy="994095"/>
          </a:xfrm>
        </p:spPr>
        <p:txBody>
          <a:bodyPr/>
          <a:lstStyle/>
          <a:p>
            <a:r>
              <a:rPr lang="en-GB" sz="2800">
                <a:ea typeface="Verdana"/>
                <a:cs typeface="Times New Roman"/>
              </a:rPr>
              <a:t>Older surplus cases</a:t>
            </a:r>
          </a:p>
        </p:txBody>
      </p:sp>
      <p:sp>
        <p:nvSpPr>
          <p:cNvPr id="5" name="Content Placeholder 4">
            <a:extLst>
              <a:ext uri="{FF2B5EF4-FFF2-40B4-BE49-F238E27FC236}">
                <a16:creationId xmlns:a16="http://schemas.microsoft.com/office/drawing/2014/main" id="{92720E12-D5E9-A018-6C13-DFA1724FA461}"/>
              </a:ext>
            </a:extLst>
          </p:cNvPr>
          <p:cNvSpPr>
            <a:spLocks noGrp="1"/>
          </p:cNvSpPr>
          <p:nvPr>
            <p:ph idx="1"/>
          </p:nvPr>
        </p:nvSpPr>
        <p:spPr>
          <a:xfrm>
            <a:off x="530595" y="2667599"/>
            <a:ext cx="6588000" cy="4320000"/>
          </a:xfrm>
        </p:spPr>
        <p:txBody>
          <a:bodyPr/>
          <a:lstStyle/>
          <a:p>
            <a:pPr marL="285750" indent="-285750">
              <a:buChar char="•"/>
            </a:pPr>
            <a:endParaRPr lang="en-GB" sz="1600">
              <a:ea typeface="Verdana"/>
              <a:cs typeface="Times New Roman"/>
            </a:endParaRPr>
          </a:p>
          <a:p>
            <a:pPr marL="285750" lvl="1" indent="-285750">
              <a:buChar char="•"/>
            </a:pPr>
            <a:r>
              <a:rPr lang="en-GB" sz="1600">
                <a:latin typeface="Verdana"/>
                <a:ea typeface="Verdana"/>
                <a:cs typeface="Times New Roman"/>
              </a:rPr>
              <a:t>Who has power to deal with surplus?</a:t>
            </a:r>
          </a:p>
          <a:p>
            <a:pPr marL="285750" lvl="1" indent="-285750">
              <a:buChar char="•"/>
            </a:pPr>
            <a:endParaRPr lang="en-GB" sz="1600">
              <a:latin typeface="Verdana"/>
              <a:ea typeface="Verdana"/>
              <a:cs typeface="Times New Roman"/>
            </a:endParaRPr>
          </a:p>
          <a:p>
            <a:pPr marL="285750" lvl="1" indent="-285750">
              <a:buChar char="•"/>
            </a:pPr>
            <a:r>
              <a:rPr lang="en-GB" sz="1600">
                <a:latin typeface="Verdana"/>
                <a:ea typeface="Verdana"/>
                <a:cs typeface="Times New Roman"/>
              </a:rPr>
              <a:t>Ambiguity</a:t>
            </a:r>
          </a:p>
          <a:p>
            <a:pPr marL="285750" lvl="1" indent="-285750">
              <a:buChar char="•"/>
            </a:pPr>
            <a:endParaRPr lang="en-GB" sz="1600">
              <a:latin typeface="Verdana"/>
              <a:ea typeface="Verdana"/>
              <a:cs typeface="Times New Roman"/>
            </a:endParaRPr>
          </a:p>
          <a:p>
            <a:pPr marL="285750" lvl="1" indent="-285750">
              <a:buChar char="•"/>
            </a:pPr>
            <a:r>
              <a:rPr lang="en-GB" sz="1600">
                <a:latin typeface="Verdana"/>
                <a:ea typeface="Verdana"/>
                <a:cs typeface="Times New Roman"/>
              </a:rPr>
              <a:t>Surplus in commercial transactions</a:t>
            </a:r>
          </a:p>
          <a:p>
            <a:pPr marL="285750" lvl="1" indent="-285750">
              <a:buChar char="•"/>
            </a:pPr>
            <a:endParaRPr lang="en-GB" sz="1600">
              <a:latin typeface="Verdana"/>
              <a:ea typeface="Verdana"/>
              <a:cs typeface="Times New Roman"/>
            </a:endParaRPr>
          </a:p>
          <a:p>
            <a:pPr marL="285750" lvl="1" indent="-285750">
              <a:buChar char="•"/>
            </a:pPr>
            <a:r>
              <a:rPr lang="en-GB" sz="1600">
                <a:latin typeface="Verdana"/>
                <a:ea typeface="Verdana"/>
                <a:cs typeface="Times New Roman"/>
              </a:rPr>
              <a:t>Surplus extraction cases</a:t>
            </a:r>
          </a:p>
          <a:p>
            <a:pPr lvl="1"/>
            <a:endParaRPr lang="en-GB">
              <a:latin typeface="Verdana"/>
              <a:ea typeface="Verdana"/>
              <a:cs typeface="Times New Roman"/>
            </a:endParaRPr>
          </a:p>
          <a:p>
            <a:pPr lvl="1"/>
            <a:endParaRPr lang="en-GB">
              <a:ea typeface="Verdana"/>
              <a:cs typeface="Times New Roman"/>
            </a:endParaRPr>
          </a:p>
        </p:txBody>
      </p:sp>
      <p:sp>
        <p:nvSpPr>
          <p:cNvPr id="7" name="Slide Number Placeholder 6">
            <a:extLst>
              <a:ext uri="{FF2B5EF4-FFF2-40B4-BE49-F238E27FC236}">
                <a16:creationId xmlns:a16="http://schemas.microsoft.com/office/drawing/2014/main" id="{2CEAB72A-1EE7-5027-88EB-6607B5531068}"/>
              </a:ext>
            </a:extLst>
          </p:cNvPr>
          <p:cNvSpPr>
            <a:spLocks noGrp="1"/>
          </p:cNvSpPr>
          <p:nvPr>
            <p:ph type="sldNum" sz="quarter" idx="12"/>
          </p:nvPr>
        </p:nvSpPr>
        <p:spPr>
          <a:xfrm>
            <a:off x="9413336" y="7199876"/>
            <a:ext cx="828550" cy="195919"/>
          </a:xfrm>
        </p:spPr>
        <p:txBody>
          <a:bodyPr/>
          <a:lstStyle/>
          <a:p>
            <a:fld id="{7DD8F28C-E404-44CF-9F42-4614D03DA8C2}" type="slidenum">
              <a:rPr lang="en-GB" smtClean="0"/>
              <a:pPr/>
              <a:t>8</a:t>
            </a:fld>
            <a:endParaRPr lang="en-GB"/>
          </a:p>
        </p:txBody>
      </p:sp>
    </p:spTree>
    <p:extLst>
      <p:ext uri="{BB962C8B-B14F-4D97-AF65-F5344CB8AC3E}">
        <p14:creationId xmlns:p14="http://schemas.microsoft.com/office/powerpoint/2010/main" val="63086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9B4E8-9C21-179E-6F1E-7FBE814BC9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AB2F42-0436-83E8-B8A0-62F8AEBB1E03}"/>
              </a:ext>
            </a:extLst>
          </p:cNvPr>
          <p:cNvSpPr>
            <a:spLocks noGrp="1"/>
          </p:cNvSpPr>
          <p:nvPr>
            <p:ph type="title"/>
          </p:nvPr>
        </p:nvSpPr>
        <p:spPr>
          <a:xfrm>
            <a:off x="548474" y="1400178"/>
            <a:ext cx="8134857" cy="994095"/>
          </a:xfrm>
        </p:spPr>
        <p:txBody>
          <a:bodyPr/>
          <a:lstStyle/>
          <a:p>
            <a:endParaRPr lang="en-GB" sz="2800">
              <a:latin typeface="Verdana"/>
              <a:ea typeface="Verdana"/>
              <a:cs typeface="Times New Roman"/>
            </a:endParaRPr>
          </a:p>
          <a:p>
            <a:r>
              <a:rPr lang="en-GB" sz="2800">
                <a:solidFill>
                  <a:srgbClr val="2F0C46"/>
                </a:solidFill>
                <a:latin typeface="Verdana"/>
                <a:ea typeface="Verdana"/>
                <a:cs typeface="Times New Roman"/>
              </a:rPr>
              <a:t>Who has the power to deal with surplus?</a:t>
            </a:r>
          </a:p>
          <a:p>
            <a:endParaRPr lang="en-GB">
              <a:ea typeface="Verdana"/>
            </a:endParaRPr>
          </a:p>
        </p:txBody>
      </p:sp>
      <p:sp>
        <p:nvSpPr>
          <p:cNvPr id="5" name="Content Placeholder 4">
            <a:extLst>
              <a:ext uri="{FF2B5EF4-FFF2-40B4-BE49-F238E27FC236}">
                <a16:creationId xmlns:a16="http://schemas.microsoft.com/office/drawing/2014/main" id="{C6071DB8-6A9F-631F-4C23-26D550002336}"/>
              </a:ext>
            </a:extLst>
          </p:cNvPr>
          <p:cNvSpPr>
            <a:spLocks noGrp="1"/>
          </p:cNvSpPr>
          <p:nvPr>
            <p:ph idx="1"/>
          </p:nvPr>
        </p:nvSpPr>
        <p:spPr>
          <a:xfrm>
            <a:off x="553820" y="2760486"/>
            <a:ext cx="8106288" cy="4320000"/>
          </a:xfrm>
        </p:spPr>
        <p:txBody>
          <a:bodyPr/>
          <a:lstStyle/>
          <a:p>
            <a:pPr marL="359410" indent="-359410">
              <a:buChar char="•"/>
            </a:pPr>
            <a:endParaRPr lang="en-GB" sz="1600" i="1">
              <a:latin typeface="Verdana"/>
              <a:ea typeface="Verdana"/>
              <a:cs typeface="Times New Roman"/>
            </a:endParaRPr>
          </a:p>
          <a:p>
            <a:pPr marL="359410" indent="-359410">
              <a:buChar char="•"/>
            </a:pPr>
            <a:r>
              <a:rPr lang="en-GB" sz="1600" i="1">
                <a:ea typeface="Verdana"/>
              </a:rPr>
              <a:t>Icarus (Hertford) Ltd. v. Driscoll</a:t>
            </a:r>
            <a:r>
              <a:rPr lang="en-GB" sz="1600">
                <a:ea typeface="Verdana"/>
              </a:rPr>
              <a:t> [1991] Pens. L.R. 1 (liquidation) </a:t>
            </a:r>
          </a:p>
          <a:p>
            <a:pPr marL="359410" indent="-359410">
              <a:buChar char="•"/>
            </a:pPr>
            <a:endParaRPr lang="en-GB" sz="1600">
              <a:ea typeface="Verdana"/>
            </a:endParaRPr>
          </a:p>
          <a:p>
            <a:pPr marL="359410" indent="-359410">
              <a:buChar char="•"/>
            </a:pPr>
            <a:r>
              <a:rPr lang="en-GB" sz="1600" i="1" err="1">
                <a:ea typeface="Verdana"/>
              </a:rPr>
              <a:t>Mettoy</a:t>
            </a:r>
            <a:r>
              <a:rPr lang="en-GB" sz="1600" i="1">
                <a:ea typeface="Verdana"/>
              </a:rPr>
              <a:t> Pension Trustees Ltd. v. Evans </a:t>
            </a:r>
            <a:r>
              <a:rPr lang="en-GB" sz="1600">
                <a:ea typeface="Verdana"/>
              </a:rPr>
              <a:t>[1990] 1 W.L.R. 1587 (receivership and liquidation) – hearing over 41 court days</a:t>
            </a:r>
          </a:p>
          <a:p>
            <a:pPr marL="359410" indent="-359410">
              <a:buChar char="•"/>
            </a:pPr>
            <a:endParaRPr lang="en-GB" sz="1600">
              <a:ea typeface="Verdana"/>
            </a:endParaRPr>
          </a:p>
          <a:p>
            <a:pPr marL="359410" indent="-359410">
              <a:buChar char="•"/>
            </a:pPr>
            <a:r>
              <a:rPr lang="en-GB" sz="1600" i="1">
                <a:ea typeface="Verdana"/>
              </a:rPr>
              <a:t>Re William Makin &amp; Son Ltd.</a:t>
            </a:r>
            <a:r>
              <a:rPr lang="en-GB" sz="1600">
                <a:ea typeface="Verdana"/>
              </a:rPr>
              <a:t> [1992] Pens. L.R. 177 (receivership and liquidation)</a:t>
            </a:r>
          </a:p>
          <a:p>
            <a:pPr marL="359410" indent="-359410"/>
            <a:endParaRPr lang="en-GB">
              <a:ea typeface="Verdana"/>
            </a:endParaRPr>
          </a:p>
          <a:p>
            <a:pPr marL="359410" lvl="1" indent="-359410"/>
            <a:endParaRPr lang="en-GB">
              <a:ea typeface="Verdana"/>
            </a:endParaRPr>
          </a:p>
          <a:p>
            <a:pPr marL="359410" lvl="1" indent="-359410"/>
            <a:endParaRPr lang="en-GB">
              <a:ea typeface="Verdana"/>
            </a:endParaRPr>
          </a:p>
        </p:txBody>
      </p:sp>
      <p:sp>
        <p:nvSpPr>
          <p:cNvPr id="2" name="Slide Number Placeholder 1">
            <a:extLst>
              <a:ext uri="{FF2B5EF4-FFF2-40B4-BE49-F238E27FC236}">
                <a16:creationId xmlns:a16="http://schemas.microsoft.com/office/drawing/2014/main" id="{D25E5724-2135-E3F1-E1AF-6B2063B9A4F3}"/>
              </a:ext>
            </a:extLst>
          </p:cNvPr>
          <p:cNvSpPr>
            <a:spLocks noGrp="1"/>
          </p:cNvSpPr>
          <p:nvPr>
            <p:ph type="sldNum" sz="quarter" idx="12"/>
          </p:nvPr>
        </p:nvSpPr>
        <p:spPr>
          <a:xfrm>
            <a:off x="9413336" y="7199876"/>
            <a:ext cx="828550" cy="195919"/>
          </a:xfrm>
        </p:spPr>
        <p:txBody>
          <a:bodyPr/>
          <a:lstStyle/>
          <a:p>
            <a:fld id="{7DD8F28C-E404-44CF-9F42-4614D03DA8C2}" type="slidenum">
              <a:rPr lang="en-GB" smtClean="0"/>
              <a:pPr/>
              <a:t>9</a:t>
            </a:fld>
            <a:endParaRPr lang="en-GB"/>
          </a:p>
        </p:txBody>
      </p:sp>
    </p:spTree>
    <p:extLst>
      <p:ext uri="{BB962C8B-B14F-4D97-AF65-F5344CB8AC3E}">
        <p14:creationId xmlns:p14="http://schemas.microsoft.com/office/powerpoint/2010/main" val="4188582634"/>
      </p:ext>
    </p:extLst>
  </p:cSld>
  <p:clrMapOvr>
    <a:masterClrMapping/>
  </p:clrMapOvr>
</p:sld>
</file>

<file path=ppt/theme/theme1.xml><?xml version="1.0" encoding="utf-8"?>
<a:theme xmlns:a="http://schemas.openxmlformats.org/drawingml/2006/main" name="Office Theme">
  <a:themeElements>
    <a:clrScheme name="Radcliffe Chambers Theme Colours">
      <a:dk1>
        <a:sysClr val="windowText" lastClr="000000"/>
      </a:dk1>
      <a:lt1>
        <a:sysClr val="window" lastClr="FFFFFF"/>
      </a:lt1>
      <a:dk2>
        <a:srgbClr val="2F0C46"/>
      </a:dk2>
      <a:lt2>
        <a:srgbClr val="D6D2C4"/>
      </a:lt2>
      <a:accent1>
        <a:srgbClr val="2F0C46"/>
      </a:accent1>
      <a:accent2>
        <a:srgbClr val="8B8D8E"/>
      </a:accent2>
      <a:accent3>
        <a:srgbClr val="D6B300"/>
      </a:accent3>
      <a:accent4>
        <a:srgbClr val="65919A"/>
      </a:accent4>
      <a:accent5>
        <a:srgbClr val="2F0C46"/>
      </a:accent5>
      <a:accent6>
        <a:srgbClr val="F06400"/>
      </a:accent6>
      <a:hlink>
        <a:srgbClr val="2F0C46"/>
      </a:hlink>
      <a:folHlink>
        <a:srgbClr val="8B8D8E"/>
      </a:folHlink>
    </a:clrScheme>
    <a:fontScheme name="Radcliffe Chambers Theme Fonts">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dcliffChambers_PPT.potx" id="{6F9F334B-404F-4050-9459-0F500DBDC7DF}" vid="{B0F0EA8A-0B8E-415E-B4F1-0295AB876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caaf1d-473a-4fce-aeab-a394c98007a6" xsi:nil="true"/>
    <lcf76f155ced4ddcb4097134ff3c332f xmlns="fbda0ae1-70a5-486e-a5bc-c8076cb01cf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34B6D9095A20498C868094037F0DFE" ma:contentTypeVersion="18" ma:contentTypeDescription="Create a new document." ma:contentTypeScope="" ma:versionID="46c01c03532369ea6fc06bb1f60ccffa">
  <xsd:schema xmlns:xsd="http://www.w3.org/2001/XMLSchema" xmlns:xs="http://www.w3.org/2001/XMLSchema" xmlns:p="http://schemas.microsoft.com/office/2006/metadata/properties" xmlns:ns2="fbda0ae1-70a5-486e-a5bc-c8076cb01cf6" xmlns:ns3="c5caaf1d-473a-4fce-aeab-a394c98007a6" targetNamespace="http://schemas.microsoft.com/office/2006/metadata/properties" ma:root="true" ma:fieldsID="e0326568eb56fbd863bf1973643c69a1" ns2:_="" ns3:_="">
    <xsd:import namespace="fbda0ae1-70a5-486e-a5bc-c8076cb01cf6"/>
    <xsd:import namespace="c5caaf1d-473a-4fce-aeab-a394c98007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da0ae1-70a5-486e-a5bc-c8076cb01c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dc5bb8-dffd-4b94-b30a-797aa3ff43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caaf1d-473a-4fce-aeab-a394c98007a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0e6371-f995-4f13-b5ba-cc66fb996077}" ma:internalName="TaxCatchAll" ma:showField="CatchAllData" ma:web="c5caaf1d-473a-4fce-aeab-a394c98007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3A3745-82C7-4378-A508-5A91BD71A1BF}">
  <ds:schemaRefs>
    <ds:schemaRef ds:uri="c5caaf1d-473a-4fce-aeab-a394c98007a6"/>
    <ds:schemaRef ds:uri="fbda0ae1-70a5-486e-a5bc-c8076cb01c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1FA5E6-9E8F-4360-AA76-8C80CBA82DF8}">
  <ds:schemaRefs>
    <ds:schemaRef ds:uri="c5caaf1d-473a-4fce-aeab-a394c98007a6"/>
    <ds:schemaRef ds:uri="fbda0ae1-70a5-486e-a5bc-c8076cb01c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C7AC32-28C5-4D78-B971-9561229A62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RadcliffChambers_PPT</Template>
  <TotalTime>0</TotalTime>
  <Words>2226</Words>
  <Application>Microsoft Office PowerPoint</Application>
  <PresentationFormat>Custom</PresentationFormat>
  <Paragraphs>273</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Symbol</vt:lpstr>
      <vt:lpstr>Verdana</vt:lpstr>
      <vt:lpstr>Wingdings</vt:lpstr>
      <vt:lpstr>Office Theme</vt:lpstr>
      <vt:lpstr>Surplus and winding-up: How are familiar surplus and winding-up issues playing out in a new context?</vt:lpstr>
      <vt:lpstr>What did Russell J. decide in Lucas v. The Telegraph Construction and Maintenance Co. Ltd. [1925] L.N. 211?</vt:lpstr>
      <vt:lpstr>PowerPoint Presentation</vt:lpstr>
      <vt:lpstr>What is the new context?</vt:lpstr>
      <vt:lpstr>The nature of a surplus</vt:lpstr>
      <vt:lpstr>But:</vt:lpstr>
      <vt:lpstr> Recent surplus cases </vt:lpstr>
      <vt:lpstr>Older surplus cases</vt:lpstr>
      <vt:lpstr> Who has the power to deal with surplus? </vt:lpstr>
      <vt:lpstr> </vt:lpstr>
      <vt:lpstr>PowerPoint Presentation</vt:lpstr>
      <vt:lpstr>Ambiguity cases</vt:lpstr>
      <vt:lpstr>PowerPoint Presentation</vt:lpstr>
      <vt:lpstr>Commercial transaction cases</vt:lpstr>
      <vt:lpstr>Surplus extraction</vt:lpstr>
      <vt:lpstr>Some current issues</vt:lpstr>
      <vt:lpstr>Application of surplus</vt:lpstr>
      <vt:lpstr>PO determinations in:</vt:lpstr>
      <vt:lpstr>Historic amendments</vt:lpstr>
      <vt:lpstr>PowerPoint Presentation</vt:lpstr>
      <vt:lpstr>PowerPoint Presentation</vt:lpstr>
      <vt:lpstr>Resulting trusts</vt:lpstr>
      <vt:lpstr>Deadlock?</vt:lpstr>
      <vt:lpstr>PowerPoint Presentation</vt:lpstr>
      <vt:lpstr>Running 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  Butterfield</dc:creator>
  <cp:lastModifiedBy>Angela Lipera</cp:lastModifiedBy>
  <cp:revision>1</cp:revision>
  <dcterms:created xsi:type="dcterms:W3CDTF">2024-10-21T10:49:10Z</dcterms:created>
  <dcterms:modified xsi:type="dcterms:W3CDTF">2026-03-13T14:46:46Z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0x0101006B34B6D9095A20498C868094037F0DFE</vt:lpwstr>
  </property>
  <property fmtid="{D5CDD505-2E9C-101B-9397-08002B2CF9AE}" pid="3" name="MediaServiceImageTags">
    <vt:lpwstr/>
  </property>
</Properties>
</file>