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70" r:id="rId5"/>
    <p:sldId id="317" r:id="rId6"/>
    <p:sldId id="313" r:id="rId7"/>
    <p:sldId id="276" r:id="rId8"/>
    <p:sldId id="321" r:id="rId9"/>
    <p:sldId id="314" r:id="rId10"/>
    <p:sldId id="322" r:id="rId11"/>
    <p:sldId id="320" r:id="rId12"/>
    <p:sldId id="323" r:id="rId13"/>
    <p:sldId id="325" r:id="rId14"/>
    <p:sldId id="327" r:id="rId15"/>
    <p:sldId id="326" r:id="rId16"/>
    <p:sldId id="278" r:id="rId17"/>
    <p:sldId id="329" r:id="rId18"/>
    <p:sldId id="330" r:id="rId19"/>
    <p:sldId id="292" r:id="rId20"/>
  </p:sldIdLst>
  <p:sldSz cx="10691813" cy="7588250"/>
  <p:notesSz cx="6858000" cy="9144000"/>
  <p:defaultTextStyle>
    <a:defPPr>
      <a:defRPr lang="en-US"/>
    </a:defPPr>
    <a:lvl1pPr marL="0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1pPr>
    <a:lvl2pPr marL="504429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2pPr>
    <a:lvl3pPr marL="1008858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3pPr>
    <a:lvl4pPr marL="1513286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4pPr>
    <a:lvl5pPr marL="2017715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5pPr>
    <a:lvl6pPr marL="2522144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6pPr>
    <a:lvl7pPr marL="3026573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7pPr>
    <a:lvl8pPr marL="3531001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8pPr>
    <a:lvl9pPr marL="4035430" algn="l" defTabSz="1008858" rtl="0" eaLnBrk="1" latinLnBrk="0" hangingPunct="1">
      <a:defRPr sz="198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3"/>
    <a:srgbClr val="AEA5B8"/>
    <a:srgbClr val="33CC33"/>
    <a:srgbClr val="CCECFF"/>
    <a:srgbClr val="66CCFF"/>
    <a:srgbClr val="E9C5A5"/>
    <a:srgbClr val="FF5050"/>
    <a:srgbClr val="F1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541E0-4D2C-BF9D-1EEC-F3A3AB154713}" v="140" dt="2026-03-13T14:55:21.449"/>
    <p1510:client id="{42A729B1-444C-4090-B734-0CD5A1435CA8}" v="15" dt="2026-03-13T14:49:47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Thompson" userId="S::ellen@radcliffechambers.com::629cd529-8ff0-42c1-a80b-92622ab59d2b" providerId="AD" clId="Web-{365541E0-4D2C-BF9D-1EEC-F3A3AB154713}"/>
    <pc:docChg chg="modSld">
      <pc:chgData name="Ellen Thompson" userId="S::ellen@radcliffechambers.com::629cd529-8ff0-42c1-a80b-92622ab59d2b" providerId="AD" clId="Web-{365541E0-4D2C-BF9D-1EEC-F3A3AB154713}" dt="2026-03-13T14:55:21.449" v="102" actId="1076"/>
      <pc:docMkLst>
        <pc:docMk/>
      </pc:docMkLst>
      <pc:sldChg chg="modSp mod modClrScheme chgLayout">
        <pc:chgData name="Ellen Thompson" userId="S::ellen@radcliffechambers.com::629cd529-8ff0-42c1-a80b-92622ab59d2b" providerId="AD" clId="Web-{365541E0-4D2C-BF9D-1EEC-F3A3AB154713}" dt="2026-03-13T14:48:40.479" v="20" actId="1076"/>
        <pc:sldMkLst>
          <pc:docMk/>
          <pc:sldMk cId="3373783391" sldId="270"/>
        </pc:sldMkLst>
        <pc:spChg chg="mod">
          <ac:chgData name="Ellen Thompson" userId="S::ellen@radcliffechambers.com::629cd529-8ff0-42c1-a80b-92622ab59d2b" providerId="AD" clId="Web-{365541E0-4D2C-BF9D-1EEC-F3A3AB154713}" dt="2026-03-13T14:48:40.479" v="20" actId="1076"/>
          <ac:spMkLst>
            <pc:docMk/>
            <pc:sldMk cId="3373783391" sldId="270"/>
            <ac:spMk id="2" creationId="{811C8364-1477-3171-5C45-4CE45560C780}"/>
          </ac:spMkLst>
        </pc:spChg>
        <pc:spChg chg="mod ord">
          <ac:chgData name="Ellen Thompson" userId="S::ellen@radcliffechambers.com::629cd529-8ff0-42c1-a80b-92622ab59d2b" providerId="AD" clId="Web-{365541E0-4D2C-BF9D-1EEC-F3A3AB154713}" dt="2026-03-13T14:48:21.525" v="17" actId="20577"/>
          <ac:spMkLst>
            <pc:docMk/>
            <pc:sldMk cId="3373783391" sldId="270"/>
            <ac:spMk id="4" creationId="{EE99DB9C-897C-78FA-40FB-41F9A20AE359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1:50.903" v="35" actId="20577"/>
        <pc:sldMkLst>
          <pc:docMk/>
          <pc:sldMk cId="190392794" sldId="276"/>
        </pc:sldMkLst>
        <pc:spChg chg="mod">
          <ac:chgData name="Ellen Thompson" userId="S::ellen@radcliffechambers.com::629cd529-8ff0-42c1-a80b-92622ab59d2b" providerId="AD" clId="Web-{365541E0-4D2C-BF9D-1EEC-F3A3AB154713}" dt="2026-03-13T14:51:09.371" v="30" actId="20577"/>
          <ac:spMkLst>
            <pc:docMk/>
            <pc:sldMk cId="190392794" sldId="276"/>
            <ac:spMk id="4" creationId="{97FBA2E5-75E9-E3FB-4CA8-2BC0389160C8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1:50.903" v="35" actId="20577"/>
          <ac:spMkLst>
            <pc:docMk/>
            <pc:sldMk cId="190392794" sldId="276"/>
            <ac:spMk id="5" creationId="{92720E12-D5E9-A018-6C13-DFA1724FA461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4:26.587" v="82" actId="20577"/>
        <pc:sldMkLst>
          <pc:docMk/>
          <pc:sldMk cId="630861966" sldId="278"/>
        </pc:sldMkLst>
        <pc:spChg chg="mod">
          <ac:chgData name="Ellen Thompson" userId="S::ellen@radcliffechambers.com::629cd529-8ff0-42c1-a80b-92622ab59d2b" providerId="AD" clId="Web-{365541E0-4D2C-BF9D-1EEC-F3A3AB154713}" dt="2026-03-13T14:54:26.587" v="82" actId="20577"/>
          <ac:spMkLst>
            <pc:docMk/>
            <pc:sldMk cId="630861966" sldId="278"/>
            <ac:spMk id="2" creationId="{7135E7A4-8F07-8D3F-CE67-8AB547283AE4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4:16.336" v="77" actId="20577"/>
          <ac:spMkLst>
            <pc:docMk/>
            <pc:sldMk cId="630861966" sldId="278"/>
            <ac:spMk id="4" creationId="{97FBA2E5-75E9-E3FB-4CA8-2BC0389160C8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1:58.138" v="36" actId="20577"/>
        <pc:sldMkLst>
          <pc:docMk/>
          <pc:sldMk cId="1247450573" sldId="313"/>
        </pc:sldMkLst>
        <pc:spChg chg="mod">
          <ac:chgData name="Ellen Thompson" userId="S::ellen@radcliffechambers.com::629cd529-8ff0-42c1-a80b-92622ab59d2b" providerId="AD" clId="Web-{365541E0-4D2C-BF9D-1EEC-F3A3AB154713}" dt="2026-03-13T14:50:57.105" v="28" actId="20577"/>
          <ac:spMkLst>
            <pc:docMk/>
            <pc:sldMk cId="1247450573" sldId="313"/>
            <ac:spMk id="2" creationId="{2CBDE0EA-E445-E647-DF88-12BDAFF21665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1:58.138" v="36" actId="20577"/>
          <ac:spMkLst>
            <pc:docMk/>
            <pc:sldMk cId="1247450573" sldId="313"/>
            <ac:spMk id="14" creationId="{F3F9C479-A6FA-441A-4454-DCA4B919D962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5:03.167" v="97" actId="20577"/>
        <pc:sldMkLst>
          <pc:docMk/>
          <pc:sldMk cId="1207659228" sldId="314"/>
        </pc:sldMkLst>
        <pc:spChg chg="mod">
          <ac:chgData name="Ellen Thompson" userId="S::ellen@radcliffechambers.com::629cd529-8ff0-42c1-a80b-92622ab59d2b" providerId="AD" clId="Web-{365541E0-4D2C-BF9D-1EEC-F3A3AB154713}" dt="2026-03-13T14:55:03.167" v="97" actId="20577"/>
          <ac:spMkLst>
            <pc:docMk/>
            <pc:sldMk cId="1207659228" sldId="314"/>
            <ac:spMk id="2" creationId="{27A434D9-DFCC-74AD-31E0-4C973735CAF1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2:07.123" v="37" actId="20577"/>
          <ac:spMkLst>
            <pc:docMk/>
            <pc:sldMk cId="1207659228" sldId="314"/>
            <ac:spMk id="4" creationId="{97FBA2E5-75E9-E3FB-4CA8-2BC0389160C8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4:49.698" v="92" actId="20577"/>
        <pc:sldMkLst>
          <pc:docMk/>
          <pc:sldMk cId="1452794621" sldId="320"/>
        </pc:sldMkLst>
        <pc:spChg chg="mod">
          <ac:chgData name="Ellen Thompson" userId="S::ellen@radcliffechambers.com::629cd529-8ff0-42c1-a80b-92622ab59d2b" providerId="AD" clId="Web-{365541E0-4D2C-BF9D-1EEC-F3A3AB154713}" dt="2026-03-13T14:54:49.698" v="92" actId="20577"/>
          <ac:spMkLst>
            <pc:docMk/>
            <pc:sldMk cId="1452794621" sldId="320"/>
            <ac:spMk id="2" creationId="{454E2B68-1437-119D-363C-9FB1306B5B0D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2:57.987" v="53" actId="20577"/>
          <ac:spMkLst>
            <pc:docMk/>
            <pc:sldMk cId="1452794621" sldId="320"/>
            <ac:spMk id="4" creationId="{00DE4AA3-B372-CEBF-DC80-00373FB9968A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4:52.776" v="94" actId="20577"/>
        <pc:sldMkLst>
          <pc:docMk/>
          <pc:sldMk cId="1559854162" sldId="322"/>
        </pc:sldMkLst>
        <pc:spChg chg="mod">
          <ac:chgData name="Ellen Thompson" userId="S::ellen@radcliffechambers.com::629cd529-8ff0-42c1-a80b-92622ab59d2b" providerId="AD" clId="Web-{365541E0-4D2C-BF9D-1EEC-F3A3AB154713}" dt="2026-03-13T14:54:52.776" v="94" actId="20577"/>
          <ac:spMkLst>
            <pc:docMk/>
            <pc:sldMk cId="1559854162" sldId="322"/>
            <ac:spMk id="2" creationId="{B760427D-5077-C591-B321-C0BB0178222C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2:42.252" v="48" actId="20577"/>
          <ac:spMkLst>
            <pc:docMk/>
            <pc:sldMk cId="1559854162" sldId="322"/>
            <ac:spMk id="4" creationId="{2D200E7D-7B33-3E3A-60C5-5F887A197E28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4:43.213" v="90" actId="20577"/>
        <pc:sldMkLst>
          <pc:docMk/>
          <pc:sldMk cId="2546202222" sldId="323"/>
        </pc:sldMkLst>
        <pc:spChg chg="mod">
          <ac:chgData name="Ellen Thompson" userId="S::ellen@radcliffechambers.com::629cd529-8ff0-42c1-a80b-92622ab59d2b" providerId="AD" clId="Web-{365541E0-4D2C-BF9D-1EEC-F3A3AB154713}" dt="2026-03-13T14:54:43.213" v="90" actId="20577"/>
          <ac:spMkLst>
            <pc:docMk/>
            <pc:sldMk cId="2546202222" sldId="323"/>
            <ac:spMk id="2" creationId="{3F68691B-2C75-0855-6B4C-FA074F4C6C5A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3:19.926" v="59" actId="20577"/>
          <ac:spMkLst>
            <pc:docMk/>
            <pc:sldMk cId="2546202222" sldId="323"/>
            <ac:spMk id="4" creationId="{D93B5C41-B6FC-313E-3522-6A3B73B855D3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4:37.166" v="86" actId="20577"/>
        <pc:sldMkLst>
          <pc:docMk/>
          <pc:sldMk cId="702372678" sldId="325"/>
        </pc:sldMkLst>
        <pc:spChg chg="mod">
          <ac:chgData name="Ellen Thompson" userId="S::ellen@radcliffechambers.com::629cd529-8ff0-42c1-a80b-92622ab59d2b" providerId="AD" clId="Web-{365541E0-4D2C-BF9D-1EEC-F3A3AB154713}" dt="2026-03-13T14:54:37.166" v="86" actId="20577"/>
          <ac:spMkLst>
            <pc:docMk/>
            <pc:sldMk cId="702372678" sldId="325"/>
            <ac:spMk id="2" creationId="{E2423D3B-E89B-6EE8-5D29-02D545D6EA1E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3:34.037" v="64" actId="20577"/>
          <ac:spMkLst>
            <pc:docMk/>
            <pc:sldMk cId="702372678" sldId="325"/>
            <ac:spMk id="4" creationId="{66509596-106D-5F32-748B-1B85B6DA5627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4:31.634" v="84" actId="20577"/>
        <pc:sldMkLst>
          <pc:docMk/>
          <pc:sldMk cId="3309550902" sldId="327"/>
        </pc:sldMkLst>
        <pc:spChg chg="mod">
          <ac:chgData name="Ellen Thompson" userId="S::ellen@radcliffechambers.com::629cd529-8ff0-42c1-a80b-92622ab59d2b" providerId="AD" clId="Web-{365541E0-4D2C-BF9D-1EEC-F3A3AB154713}" dt="2026-03-13T14:54:31.634" v="84" actId="20577"/>
          <ac:spMkLst>
            <pc:docMk/>
            <pc:sldMk cId="3309550902" sldId="327"/>
            <ac:spMk id="2" creationId="{D94F9DF3-FB56-9180-61AE-6789E403E4E1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3:52.210" v="70" actId="20577"/>
          <ac:spMkLst>
            <pc:docMk/>
            <pc:sldMk cId="3309550902" sldId="327"/>
            <ac:spMk id="4" creationId="{CCB3180B-1B02-807D-F99C-28D424E17E58}"/>
          </ac:spMkLst>
        </pc:spChg>
      </pc:sldChg>
      <pc:sldChg chg="modSp">
        <pc:chgData name="Ellen Thompson" userId="S::ellen@radcliffechambers.com::629cd529-8ff0-42c1-a80b-92622ab59d2b" providerId="AD" clId="Web-{365541E0-4D2C-BF9D-1EEC-F3A3AB154713}" dt="2026-03-13T14:55:21.449" v="102" actId="1076"/>
        <pc:sldMkLst>
          <pc:docMk/>
          <pc:sldMk cId="3475403164" sldId="329"/>
        </pc:sldMkLst>
        <pc:spChg chg="mod">
          <ac:chgData name="Ellen Thompson" userId="S::ellen@radcliffechambers.com::629cd529-8ff0-42c1-a80b-92622ab59d2b" providerId="AD" clId="Web-{365541E0-4D2C-BF9D-1EEC-F3A3AB154713}" dt="2026-03-13T14:55:21.449" v="102" actId="1076"/>
          <ac:spMkLst>
            <pc:docMk/>
            <pc:sldMk cId="3475403164" sldId="329"/>
            <ac:spMk id="2" creationId="{543AC412-E32E-65FB-2187-7F6396933D3A}"/>
          </ac:spMkLst>
        </pc:spChg>
        <pc:spChg chg="mod">
          <ac:chgData name="Ellen Thompson" userId="S::ellen@radcliffechambers.com::629cd529-8ff0-42c1-a80b-92622ab59d2b" providerId="AD" clId="Web-{365541E0-4D2C-BF9D-1EEC-F3A3AB154713}" dt="2026-03-13T14:55:10.136" v="98" actId="20577"/>
          <ac:spMkLst>
            <pc:docMk/>
            <pc:sldMk cId="3475403164" sldId="329"/>
            <ac:spMk id="4" creationId="{AB0EDA93-9DEB-BC13-FE64-CDB9F5C60460}"/>
          </ac:spMkLst>
        </pc:spChg>
      </pc:sldChg>
    </pc:docChg>
  </pc:docChgLst>
  <pc:docChgLst>
    <pc:chgData name="Angela Lipera" userId="6f94f176-f3a1-4a4b-a1b2-60c23b75f103" providerId="ADAL" clId="{E392330D-04FF-424C-9813-4B1E2857E87A}"/>
    <pc:docChg chg="undo custSel modSld">
      <pc:chgData name="Angela Lipera" userId="6f94f176-f3a1-4a4b-a1b2-60c23b75f103" providerId="ADAL" clId="{E392330D-04FF-424C-9813-4B1E2857E87A}" dt="2026-03-13T14:49:47.396" v="19" actId="20577"/>
      <pc:docMkLst>
        <pc:docMk/>
      </pc:docMkLst>
      <pc:sldChg chg="addSp delSp modSp mod setBg modClrScheme chgLayout">
        <pc:chgData name="Angela Lipera" userId="6f94f176-f3a1-4a4b-a1b2-60c23b75f103" providerId="ADAL" clId="{E392330D-04FF-424C-9813-4B1E2857E87A}" dt="2026-03-13T14:47:25.162" v="16" actId="14100"/>
        <pc:sldMkLst>
          <pc:docMk/>
          <pc:sldMk cId="3373783391" sldId="270"/>
        </pc:sldMkLst>
        <pc:spChg chg="mod">
          <ac:chgData name="Angela Lipera" userId="6f94f176-f3a1-4a4b-a1b2-60c23b75f103" providerId="ADAL" clId="{E392330D-04FF-424C-9813-4B1E2857E87A}" dt="2026-03-13T14:47:15.756" v="13" actId="1076"/>
          <ac:spMkLst>
            <pc:docMk/>
            <pc:sldMk cId="3373783391" sldId="270"/>
            <ac:spMk id="2" creationId="{811C8364-1477-3171-5C45-4CE45560C780}"/>
          </ac:spMkLst>
        </pc:spChg>
        <pc:spChg chg="add del mod ord">
          <ac:chgData name="Angela Lipera" userId="6f94f176-f3a1-4a4b-a1b2-60c23b75f103" providerId="ADAL" clId="{E392330D-04FF-424C-9813-4B1E2857E87A}" dt="2026-03-13T14:45:20.097" v="1" actId="700"/>
          <ac:spMkLst>
            <pc:docMk/>
            <pc:sldMk cId="3373783391" sldId="270"/>
            <ac:spMk id="3" creationId="{6FC16738-7702-7254-F312-7C6DBA28197F}"/>
          </ac:spMkLst>
        </pc:spChg>
        <pc:spChg chg="mod ord">
          <ac:chgData name="Angela Lipera" userId="6f94f176-f3a1-4a4b-a1b2-60c23b75f103" providerId="ADAL" clId="{E392330D-04FF-424C-9813-4B1E2857E87A}" dt="2026-03-13T14:47:25.162" v="16" actId="14100"/>
          <ac:spMkLst>
            <pc:docMk/>
            <pc:sldMk cId="3373783391" sldId="270"/>
            <ac:spMk id="4" creationId="{EE99DB9C-897C-78FA-40FB-41F9A20AE359}"/>
          </ac:spMkLst>
        </pc:spChg>
      </pc:sldChg>
      <pc:sldChg chg="modSp mod">
        <pc:chgData name="Angela Lipera" userId="6f94f176-f3a1-4a4b-a1b2-60c23b75f103" providerId="ADAL" clId="{E392330D-04FF-424C-9813-4B1E2857E87A}" dt="2026-03-13T14:49:47.396" v="19" actId="20577"/>
        <pc:sldMkLst>
          <pc:docMk/>
          <pc:sldMk cId="1954274355" sldId="292"/>
        </pc:sldMkLst>
        <pc:spChg chg="mod">
          <ac:chgData name="Angela Lipera" userId="6f94f176-f3a1-4a4b-a1b2-60c23b75f103" providerId="ADAL" clId="{E392330D-04FF-424C-9813-4B1E2857E87A}" dt="2026-03-13T14:49:47.396" v="19" actId="20577"/>
          <ac:spMkLst>
            <pc:docMk/>
            <pc:sldMk cId="1954274355" sldId="292"/>
            <ac:spMk id="5" creationId="{0FF971F3-91D9-3477-8D46-2C5E12972C9C}"/>
          </ac:spMkLst>
        </pc:spChg>
        <pc:spChg chg="mod">
          <ac:chgData name="Angela Lipera" userId="6f94f176-f3a1-4a4b-a1b2-60c23b75f103" providerId="ADAL" clId="{E392330D-04FF-424C-9813-4B1E2857E87A}" dt="2026-03-13T14:49:32.349" v="18" actId="113"/>
          <ac:spMkLst>
            <pc:docMk/>
            <pc:sldMk cId="1954274355" sldId="292"/>
            <ac:spMk id="6" creationId="{3DCF06BF-0D40-AE6C-E669-06BF8AB1AE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B81B-920B-46C3-B04B-19D5200C05F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1143000"/>
            <a:ext cx="4349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802A8-FF4A-49F6-98BD-4686BCADF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1pPr>
    <a:lvl2pPr marL="504429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2pPr>
    <a:lvl3pPr marL="1008858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3pPr>
    <a:lvl4pPr marL="1513286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4pPr>
    <a:lvl5pPr marL="2017715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5pPr>
    <a:lvl6pPr marL="2522144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6pPr>
    <a:lvl7pPr marL="3026573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7pPr>
    <a:lvl8pPr marL="3531001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8pPr>
    <a:lvl9pPr marL="4035430" algn="l" defTabSz="1008858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 A">
    <p:bg>
      <p:bgPr>
        <a:blipFill dpi="0" rotWithShape="1">
          <a:blip r:embed="rId2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D7B9252-C2D4-FE4F-70DB-BA33DEFD42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0" y="446324"/>
            <a:ext cx="2151773" cy="707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1241874"/>
            <a:ext cx="6699712" cy="1780873"/>
          </a:xfrm>
        </p:spPr>
        <p:txBody>
          <a:bodyPr anchor="b"/>
          <a:lstStyle>
            <a:lvl1pPr algn="l">
              <a:lnSpc>
                <a:spcPct val="10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3150788"/>
            <a:ext cx="4590675" cy="111383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0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ooter Bar Op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4929375"/>
            <a:ext cx="10691813" cy="2658875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5232108"/>
            <a:ext cx="7151649" cy="1344375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6675854"/>
            <a:ext cx="7151648" cy="75107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889C47F-16D5-D04E-ABD7-272BEB4D4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5377440"/>
            <a:ext cx="1868626" cy="6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ooter Bar Opt C">
    <p:bg>
      <p:bgPr>
        <a:blipFill dpi="0" rotWithShape="1">
          <a:blip r:embed="rId2">
            <a:lum/>
          </a:blip>
          <a:srcRect/>
          <a:stretch>
            <a:fillRect l="-20000" t="-3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4929375"/>
            <a:ext cx="10691813" cy="2658875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5232108"/>
            <a:ext cx="7151649" cy="1344375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6675854"/>
            <a:ext cx="7151648" cy="75107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E2D32CE-F2B3-D329-9200-C01E0B6BCC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5377440"/>
            <a:ext cx="1868626" cy="6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ooter Bar Opt D">
    <p:bg>
      <p:bgPr>
        <a:blipFill dpi="0" rotWithShape="1">
          <a:blip r:embed="rId2">
            <a:lum/>
          </a:blip>
          <a:srcRect/>
          <a:stretch>
            <a:fillRect l="-26000" t="-25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4929375"/>
            <a:ext cx="10691812" cy="2658875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5232108"/>
            <a:ext cx="7151649" cy="1344375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6675854"/>
            <a:ext cx="7151648" cy="75107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0F12187F-2A54-B57D-3CA6-8A7BB99BEB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86" y="393955"/>
            <a:ext cx="2001266" cy="6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ooter Bar Opt E">
    <p:bg>
      <p:bgPr>
        <a:blipFill dpi="0" rotWithShape="1">
          <a:blip r:embed="rId2">
            <a:lum/>
          </a:blip>
          <a:srcRect/>
          <a:stretch>
            <a:fillRect l="-4000" t="-37000" r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4929375"/>
            <a:ext cx="10691813" cy="2658875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5232108"/>
            <a:ext cx="7151649" cy="1344375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6675854"/>
            <a:ext cx="7151648" cy="75107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44C1D09-EA2C-BFC9-1B97-0CC1B793388B}"/>
              </a:ext>
            </a:extLst>
          </p:cNvPr>
          <p:cNvSpPr/>
          <p:nvPr userDrawn="1"/>
        </p:nvSpPr>
        <p:spPr>
          <a:xfrm>
            <a:off x="8114181" y="442525"/>
            <a:ext cx="2156525" cy="7101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57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 Header Bar Opt A">
    <p:bg>
      <p:bgPr>
        <a:blipFill dpi="0" rotWithShape="1">
          <a:blip r:embed="rId2">
            <a:lum/>
          </a:blip>
          <a:srcRect/>
          <a:stretch>
            <a:fillRect l="-9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0"/>
            <a:ext cx="10691813" cy="294161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754141"/>
            <a:ext cx="7151649" cy="1292814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2182793"/>
            <a:ext cx="7151648" cy="60834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3EF6CFF4-AA98-82FE-E5BF-DB6FEE343A56}"/>
              </a:ext>
            </a:extLst>
          </p:cNvPr>
          <p:cNvSpPr/>
          <p:nvPr userDrawn="1"/>
        </p:nvSpPr>
        <p:spPr>
          <a:xfrm>
            <a:off x="8114181" y="442525"/>
            <a:ext cx="2156525" cy="7101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24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 Header Bar Op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0"/>
            <a:ext cx="10691813" cy="294161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754141"/>
            <a:ext cx="7151649" cy="1292814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2182793"/>
            <a:ext cx="7151648" cy="60834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4919348-973E-FBF7-41EA-91E0C14B3565}"/>
              </a:ext>
            </a:extLst>
          </p:cNvPr>
          <p:cNvSpPr/>
          <p:nvPr userDrawn="1"/>
        </p:nvSpPr>
        <p:spPr>
          <a:xfrm>
            <a:off x="8114181" y="442525"/>
            <a:ext cx="2156525" cy="7101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43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 Header Bar Opt C">
    <p:bg>
      <p:bgPr>
        <a:blipFill dpi="0" rotWithShape="1">
          <a:blip r:embed="rId2">
            <a:lum/>
          </a:blip>
          <a:srcRect/>
          <a:stretch>
            <a:fillRect l="-17000" r="-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0"/>
            <a:ext cx="10691813" cy="294161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754141"/>
            <a:ext cx="7151649" cy="1292814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2182793"/>
            <a:ext cx="7151648" cy="60834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F3788AB-F506-9BBF-19CF-0C789DE1B7F8}"/>
              </a:ext>
            </a:extLst>
          </p:cNvPr>
          <p:cNvSpPr/>
          <p:nvPr userDrawn="1"/>
        </p:nvSpPr>
        <p:spPr>
          <a:xfrm>
            <a:off x="8114181" y="442525"/>
            <a:ext cx="2156525" cy="7101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672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Large Header Bar Opt C">
    <p:bg>
      <p:bgPr>
        <a:blipFill dpi="0" rotWithShape="1">
          <a:blip r:embed="rId2">
            <a:lum/>
          </a:blip>
          <a:srcRect/>
          <a:stretch>
            <a:fillRect l="-4000" r="-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0"/>
            <a:ext cx="10691813" cy="294161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754141"/>
            <a:ext cx="7151649" cy="1292814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2182793"/>
            <a:ext cx="7151648" cy="60834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FA99376-B9F8-8B55-18C0-67C86050E77F}"/>
              </a:ext>
            </a:extLst>
          </p:cNvPr>
          <p:cNvSpPr/>
          <p:nvPr userDrawn="1"/>
        </p:nvSpPr>
        <p:spPr>
          <a:xfrm>
            <a:off x="8114181" y="442525"/>
            <a:ext cx="2156525" cy="7101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611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6/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1200"/>
              </a:spcBef>
              <a:spcAft>
                <a:spcPts val="1800"/>
              </a:spcAft>
              <a:defRPr/>
            </a:lvl2pPr>
            <a:lvl3pPr marL="1440000">
              <a:spcBef>
                <a:spcPts val="0"/>
              </a:spcBef>
              <a:defRPr/>
            </a:lvl3pPr>
            <a:lvl4pPr>
              <a:lnSpc>
                <a:spcPts val="2200"/>
              </a:lnSpc>
              <a:defRPr sz="1600"/>
            </a:lvl4pPr>
            <a:lvl5pPr>
              <a:lnSpc>
                <a:spcPts val="22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8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4/18pt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800"/>
              </a:lnSpc>
              <a:defRPr sz="1400"/>
            </a:lvl1pPr>
            <a:lvl2pPr>
              <a:lnSpc>
                <a:spcPts val="1800"/>
              </a:lnSpc>
              <a:spcBef>
                <a:spcPts val="1200"/>
              </a:spcBef>
              <a:spcAft>
                <a:spcPts val="1800"/>
              </a:spcAft>
              <a:defRPr sz="1400"/>
            </a:lvl2pPr>
            <a:lvl3pPr marL="1080000">
              <a:lnSpc>
                <a:spcPts val="1800"/>
              </a:lnSpc>
              <a:spcBef>
                <a:spcPts val="0"/>
              </a:spcBef>
              <a:defRPr sz="1400"/>
            </a:lvl3pPr>
            <a:lvl4pPr>
              <a:lnSpc>
                <a:spcPts val="1800"/>
              </a:lnSpc>
              <a:defRPr sz="1400"/>
            </a:lvl4pPr>
            <a:lvl5pPr>
              <a:lnSpc>
                <a:spcPts val="18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2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 B">
    <p:bg>
      <p:bgPr>
        <a:blipFill dpi="0" rotWithShape="1">
          <a:blip r:embed="rId2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1599308"/>
            <a:ext cx="10687621" cy="2665315"/>
          </a:xfrm>
          <a:prstGeom prst="rect">
            <a:avLst/>
          </a:prstGeom>
          <a:gradFill flip="none" rotWithShape="1">
            <a:gsLst>
              <a:gs pos="3200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1798697"/>
            <a:ext cx="7076326" cy="1405230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3435791"/>
            <a:ext cx="4590675" cy="8288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0CCA132-EBF2-F40B-721A-F400F2AFA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0" y="446324"/>
            <a:ext cx="2151773" cy="7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09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4/18pt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19" y="2667599"/>
            <a:ext cx="6588000" cy="4320000"/>
          </a:xfrm>
        </p:spPr>
        <p:txBody>
          <a:bodyPr/>
          <a:lstStyle>
            <a:lvl1pPr>
              <a:lnSpc>
                <a:spcPts val="1800"/>
              </a:lnSpc>
              <a:defRPr sz="14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60000" indent="-360000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3pPr>
            <a:lvl4pPr marL="720000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717173"/>
              </a:buClr>
              <a:buFont typeface="Verdana" panose="020B0604030504040204" pitchFamily="34" charset="0"/>
              <a:buChar char="–"/>
              <a:defRPr sz="1400" b="0">
                <a:solidFill>
                  <a:srgbClr val="717173"/>
                </a:solidFill>
              </a:defRPr>
            </a:lvl4pPr>
            <a:lvl5pPr marL="900000" indent="-180000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18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14/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20" y="2667599"/>
            <a:ext cx="5220000" cy="4320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lnSpc>
                <a:spcPts val="1800"/>
              </a:lnSpc>
              <a:spcBef>
                <a:spcPts val="0"/>
              </a:spcBef>
              <a:defRPr sz="1400"/>
            </a:lvl2pPr>
            <a:lvl3pPr>
              <a:lnSpc>
                <a:spcPts val="1800"/>
              </a:lnSpc>
              <a:spcBef>
                <a:spcPts val="0"/>
              </a:spcBef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29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- 14/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21" y="2667599"/>
            <a:ext cx="4392000" cy="4140000"/>
          </a:xfrm>
        </p:spPr>
        <p:txBody>
          <a:bodyPr/>
          <a:lstStyle>
            <a:lvl1pPr>
              <a:lnSpc>
                <a:spcPts val="1800"/>
              </a:lnSpc>
              <a:defRPr sz="14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60000" indent="-360000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3pPr>
            <a:lvl4pPr marL="720000" indent="-360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717173"/>
              </a:buClr>
              <a:buFont typeface="Verdana" panose="020B0604030504040204" pitchFamily="34" charset="0"/>
              <a:buChar char="–"/>
              <a:defRPr sz="1400" b="0">
                <a:solidFill>
                  <a:srgbClr val="717173"/>
                </a:solidFill>
              </a:defRPr>
            </a:lvl4pPr>
            <a:lvl5pPr marL="900000" indent="-180000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E6A09B-06EB-F022-83A7-3B66240F96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62549" y="2667599"/>
            <a:ext cx="4392000" cy="4140000"/>
          </a:xfrm>
        </p:spPr>
        <p:txBody>
          <a:bodyPr/>
          <a:lstStyle>
            <a:lvl1pPr>
              <a:lnSpc>
                <a:spcPts val="1800"/>
              </a:lnSpc>
              <a:defRPr sz="14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60000" indent="-360000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3pPr>
            <a:lvl4pPr marL="720000" indent="-360000">
              <a:lnSpc>
                <a:spcPts val="1800"/>
              </a:lnSpc>
              <a:buClr>
                <a:srgbClr val="717173"/>
              </a:buClr>
              <a:buFont typeface="Verdana" panose="020B0604030504040204" pitchFamily="34" charset="0"/>
              <a:buChar char="–"/>
              <a:defRPr sz="1400" b="0">
                <a:solidFill>
                  <a:srgbClr val="717173"/>
                </a:solidFill>
              </a:defRPr>
            </a:lvl4pPr>
            <a:lvl5pPr marL="900000" indent="-18000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2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- 12/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21" y="2667599"/>
            <a:ext cx="4716764" cy="4320000"/>
          </a:xfrm>
        </p:spPr>
        <p:txBody>
          <a:bodyPr/>
          <a:lstStyle>
            <a:lvl1pPr>
              <a:lnSpc>
                <a:spcPts val="1400"/>
              </a:lnSpc>
              <a:defRPr sz="12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  <a:buNone/>
              <a:defRPr sz="1200"/>
            </a:lvl2pPr>
            <a:lvl3pPr marL="360000" indent="-360000">
              <a:lnSpc>
                <a:spcPts val="1400"/>
              </a:lnSpc>
              <a:buFont typeface="Arial" panose="020B0604020202020204" pitchFamily="34" charset="0"/>
              <a:buChar char="•"/>
              <a:defRPr sz="1200"/>
            </a:lvl3pPr>
            <a:lvl4pPr marL="720000" indent="-360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717173"/>
              </a:buClr>
              <a:buFont typeface="Verdana" panose="020B0604030504040204" pitchFamily="34" charset="0"/>
              <a:buChar char="–"/>
              <a:defRPr sz="1200" b="0">
                <a:solidFill>
                  <a:srgbClr val="717173"/>
                </a:solidFill>
              </a:defRPr>
            </a:lvl4pPr>
            <a:lvl5pPr marL="900000" indent="-180000">
              <a:lnSpc>
                <a:spcPts val="1400"/>
              </a:lnSpc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E6A09B-06EB-F022-83A7-3B66240F96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62549" y="2667599"/>
            <a:ext cx="4716764" cy="4320000"/>
          </a:xfrm>
        </p:spPr>
        <p:txBody>
          <a:bodyPr/>
          <a:lstStyle>
            <a:lvl1pPr>
              <a:lnSpc>
                <a:spcPts val="1400"/>
              </a:lnSpc>
              <a:defRPr sz="12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  <a:buNone/>
              <a:defRPr sz="1200"/>
            </a:lvl2pPr>
            <a:lvl3pPr marL="360000" indent="-360000">
              <a:lnSpc>
                <a:spcPts val="1400"/>
              </a:lnSpc>
              <a:buFont typeface="Arial" panose="020B0604020202020204" pitchFamily="34" charset="0"/>
              <a:buChar char="•"/>
              <a:defRPr sz="1200"/>
            </a:lvl3pPr>
            <a:lvl4pPr marL="720000" indent="-360000">
              <a:lnSpc>
                <a:spcPts val="1400"/>
              </a:lnSpc>
              <a:buClr>
                <a:srgbClr val="717173"/>
              </a:buClr>
              <a:buFont typeface="Verdana" panose="020B0604030504040204" pitchFamily="34" charset="0"/>
              <a:buChar char="–"/>
              <a:defRPr sz="1200" b="0">
                <a:solidFill>
                  <a:srgbClr val="717173"/>
                </a:solidFill>
              </a:defRPr>
            </a:lvl4pPr>
            <a:lvl5pPr marL="900000" indent="-18000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49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 Content - 12/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21" y="1769364"/>
            <a:ext cx="4716764" cy="5065332"/>
          </a:xfrm>
        </p:spPr>
        <p:txBody>
          <a:bodyPr/>
          <a:lstStyle>
            <a:lvl1pPr>
              <a:lnSpc>
                <a:spcPts val="1400"/>
              </a:lnSpc>
              <a:spcBef>
                <a:spcPts val="0"/>
              </a:spcBef>
              <a:defRPr sz="12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  <a:buNone/>
              <a:defRPr sz="1200"/>
            </a:lvl2pPr>
            <a:lvl3pPr marL="360000" indent="-360000">
              <a:lnSpc>
                <a:spcPts val="1400"/>
              </a:lnSpc>
              <a:buFont typeface="Arial" panose="020B0604020202020204" pitchFamily="34" charset="0"/>
              <a:buChar char="•"/>
              <a:defRPr sz="1200"/>
            </a:lvl3pPr>
            <a:lvl4pPr marL="720000" indent="-360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717173"/>
              </a:buClr>
              <a:buFont typeface="Verdana" panose="020B0604030504040204" pitchFamily="34" charset="0"/>
              <a:buChar char="–"/>
              <a:defRPr sz="1200" b="0">
                <a:solidFill>
                  <a:srgbClr val="717173"/>
                </a:solidFill>
              </a:defRPr>
            </a:lvl4pPr>
            <a:lvl5pPr marL="900000" indent="-180000">
              <a:lnSpc>
                <a:spcPts val="1400"/>
              </a:lnSpc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E6A09B-06EB-F022-83A7-3B66240F96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62549" y="1769364"/>
            <a:ext cx="4716764" cy="5065332"/>
          </a:xfrm>
        </p:spPr>
        <p:txBody>
          <a:bodyPr/>
          <a:lstStyle>
            <a:lvl1pPr>
              <a:lnSpc>
                <a:spcPts val="1400"/>
              </a:lnSpc>
              <a:spcBef>
                <a:spcPts val="0"/>
              </a:spcBef>
              <a:defRPr sz="12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  <a:buNone/>
              <a:defRPr sz="1200"/>
            </a:lvl2pPr>
            <a:lvl3pPr marL="360000" indent="-360000">
              <a:lnSpc>
                <a:spcPts val="1400"/>
              </a:lnSpc>
              <a:buFont typeface="Arial" panose="020B0604020202020204" pitchFamily="34" charset="0"/>
              <a:buChar char="•"/>
              <a:defRPr sz="1200"/>
            </a:lvl3pPr>
            <a:lvl4pPr marL="720000" indent="-360000">
              <a:lnSpc>
                <a:spcPts val="1400"/>
              </a:lnSpc>
              <a:buClr>
                <a:srgbClr val="717173"/>
              </a:buClr>
              <a:buFont typeface="Verdana" panose="020B0604030504040204" pitchFamily="34" charset="0"/>
              <a:buChar char="–"/>
              <a:defRPr sz="1200" b="0">
                <a:solidFill>
                  <a:srgbClr val="717173"/>
                </a:solidFill>
              </a:defRPr>
            </a:lvl4pPr>
            <a:lvl5pPr marL="900000" indent="-18000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8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- 12/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21" y="2667600"/>
            <a:ext cx="3059662" cy="4320000"/>
          </a:xfrm>
        </p:spPr>
        <p:txBody>
          <a:bodyPr/>
          <a:lstStyle>
            <a:lvl1pPr>
              <a:lnSpc>
                <a:spcPts val="1400"/>
              </a:lnSpc>
              <a:defRPr sz="12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2pPr>
            <a:lvl3pPr marL="360000" indent="-360000">
              <a:lnSpc>
                <a:spcPts val="1400"/>
              </a:lnSpc>
              <a:buFont typeface="Arial" panose="020B0604020202020204" pitchFamily="34" charset="0"/>
              <a:buChar char="•"/>
              <a:defRPr sz="1200"/>
            </a:lvl3pPr>
            <a:lvl4pPr marL="720000" indent="-360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717173"/>
              </a:buClr>
              <a:buFont typeface="Verdana" panose="020B0604030504040204" pitchFamily="34" charset="0"/>
              <a:buChar char="–"/>
              <a:defRPr sz="1200" b="0">
                <a:solidFill>
                  <a:srgbClr val="717173"/>
                </a:solidFill>
              </a:defRPr>
            </a:lvl4pPr>
            <a:lvl5pPr marL="900000" indent="-180000">
              <a:lnSpc>
                <a:spcPts val="1400"/>
              </a:lnSpc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E6A09B-06EB-F022-83A7-3B66240F96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39451" y="2667600"/>
            <a:ext cx="3088233" cy="4320000"/>
          </a:xfrm>
        </p:spPr>
        <p:txBody>
          <a:bodyPr/>
          <a:lstStyle>
            <a:lvl1pPr>
              <a:lnSpc>
                <a:spcPts val="1400"/>
              </a:lnSpc>
              <a:defRPr sz="12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2pPr>
            <a:lvl3pPr marL="360000" indent="-360000">
              <a:lnSpc>
                <a:spcPts val="1400"/>
              </a:lnSpc>
              <a:buFont typeface="Arial" panose="020B0604020202020204" pitchFamily="34" charset="0"/>
              <a:buChar char="•"/>
              <a:defRPr sz="1200"/>
            </a:lvl3pPr>
            <a:lvl4pPr marL="720000" indent="-360000">
              <a:lnSpc>
                <a:spcPts val="1400"/>
              </a:lnSpc>
              <a:buClr>
                <a:srgbClr val="717173"/>
              </a:buClr>
              <a:buFont typeface="Verdana" panose="020B0604030504040204" pitchFamily="34" charset="0"/>
              <a:buChar char="–"/>
              <a:defRPr sz="1200" b="0">
                <a:solidFill>
                  <a:srgbClr val="717173"/>
                </a:solidFill>
              </a:defRPr>
            </a:lvl4pPr>
            <a:lvl5pPr marL="900000" indent="-18000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AFFF32-D37B-EA2B-C43A-950DD6C10B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68858" y="2667600"/>
            <a:ext cx="3148352" cy="4320000"/>
          </a:xfrm>
        </p:spPr>
        <p:txBody>
          <a:bodyPr/>
          <a:lstStyle>
            <a:lvl1pPr>
              <a:lnSpc>
                <a:spcPts val="1400"/>
              </a:lnSpc>
              <a:defRPr sz="1200" b="1" cap="all" baseline="0">
                <a:solidFill>
                  <a:schemeClr val="tx2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2pPr>
            <a:lvl3pPr marL="360000" indent="-360000">
              <a:lnSpc>
                <a:spcPts val="1400"/>
              </a:lnSpc>
              <a:buFont typeface="Arial" panose="020B0604020202020204" pitchFamily="34" charset="0"/>
              <a:buChar char="•"/>
              <a:defRPr sz="1200"/>
            </a:lvl3pPr>
            <a:lvl4pPr marL="720000" indent="-360000">
              <a:lnSpc>
                <a:spcPts val="1400"/>
              </a:lnSpc>
              <a:buClr>
                <a:srgbClr val="717173"/>
              </a:buClr>
              <a:buFont typeface="Verdana" panose="020B0604030504040204" pitchFamily="34" charset="0"/>
              <a:buChar char="–"/>
              <a:defRPr sz="1200" b="0">
                <a:solidFill>
                  <a:srgbClr val="717173"/>
                </a:solidFill>
              </a:defRPr>
            </a:lvl4pPr>
            <a:lvl5pPr marL="900000" indent="-18000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68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Image">
    <p:bg>
      <p:bgPr>
        <a:blipFill dpi="0" rotWithShape="1">
          <a:blip r:embed="rId2">
            <a:lum/>
          </a:blip>
          <a:srcRect/>
          <a:stretch>
            <a:fillRect l="22000" t="-1000" r="-3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00BC14-8601-238B-9F81-C1B0BBA12A34}"/>
              </a:ext>
            </a:extLst>
          </p:cNvPr>
          <p:cNvSpPr/>
          <p:nvPr userDrawn="1"/>
        </p:nvSpPr>
        <p:spPr>
          <a:xfrm>
            <a:off x="0" y="-1"/>
            <a:ext cx="6852362" cy="7588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1177200"/>
            <a:ext cx="5347915" cy="907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21" y="2667599"/>
            <a:ext cx="5319345" cy="4320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bg1"/>
                </a:solidFill>
              </a:defRPr>
            </a:lvl2pPr>
            <a:lvl3pPr marL="360000" indent="-36000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720000" indent="-36000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Verdana" panose="020B0604030504040204" pitchFamily="34" charset="0"/>
              <a:buChar char="–"/>
              <a:defRPr sz="1400" b="0">
                <a:solidFill>
                  <a:schemeClr val="bg1"/>
                </a:solidFill>
              </a:defRPr>
            </a:lvl4pPr>
            <a:lvl5pPr marL="900000" indent="-18000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E6DA7FE2-B7F0-068B-768B-C06D65AB1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86" y="393955"/>
            <a:ext cx="2001266" cy="6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33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3A3962-E17A-0804-62DA-3D5FBB2D3290}"/>
              </a:ext>
            </a:extLst>
          </p:cNvPr>
          <p:cNvSpPr/>
          <p:nvPr userDrawn="1"/>
        </p:nvSpPr>
        <p:spPr>
          <a:xfrm>
            <a:off x="529972" y="1187496"/>
            <a:ext cx="9634887" cy="598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0" y="3115175"/>
            <a:ext cx="9641313" cy="3252183"/>
          </a:xfrm>
        </p:spPr>
        <p:txBody>
          <a:bodyPr lIns="1440000" rIns="1440000"/>
          <a:lstStyle>
            <a:lvl1pPr algn="ctr">
              <a:lnSpc>
                <a:spcPct val="100000"/>
              </a:lnSpc>
              <a:spcBef>
                <a:spcPts val="0"/>
              </a:spcBef>
              <a:defRPr sz="3200" b="1" i="1">
                <a:solidFill>
                  <a:srgbClr val="AEA5B8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AEA5B8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3600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Verdana" panose="020B060403050404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7200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767B6ED6-06C1-E6E6-5A95-C2CCEB972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86" y="393955"/>
            <a:ext cx="2001266" cy="6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Opt A">
    <p:bg>
      <p:bgPr>
        <a:blipFill dpi="0" rotWithShape="1">
          <a:blip r:embed="rId2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00BC14-8601-238B-9F81-C1B0BBA12A34}"/>
              </a:ext>
            </a:extLst>
          </p:cNvPr>
          <p:cNvSpPr/>
          <p:nvPr userDrawn="1"/>
        </p:nvSpPr>
        <p:spPr>
          <a:xfrm>
            <a:off x="-1" y="2567341"/>
            <a:ext cx="10687621" cy="12866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54" y="2658875"/>
            <a:ext cx="9716988" cy="1108031"/>
          </a:xfrm>
        </p:spPr>
        <p:txBody>
          <a:bodyPr anchor="ctr"/>
          <a:lstStyle>
            <a:lvl1pPr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A9C57-0C6A-A9D7-F39A-DFA5627039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56" y="376782"/>
            <a:ext cx="2009986" cy="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0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Opt B">
    <p:bg>
      <p:bgPr>
        <a:blipFill dpi="0" rotWithShape="1">
          <a:blip r:embed="rId2">
            <a:lum/>
          </a:blip>
          <a:srcRect/>
          <a:stretch>
            <a:fillRect l="-1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00BC14-8601-238B-9F81-C1B0BBA12A34}"/>
              </a:ext>
            </a:extLst>
          </p:cNvPr>
          <p:cNvSpPr/>
          <p:nvPr userDrawn="1"/>
        </p:nvSpPr>
        <p:spPr>
          <a:xfrm>
            <a:off x="0" y="1977725"/>
            <a:ext cx="10687621" cy="172269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B3B36-6778-1F75-FD4B-23811864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54" y="1977725"/>
            <a:ext cx="9716988" cy="1665033"/>
          </a:xfrm>
        </p:spPr>
        <p:txBody>
          <a:bodyPr anchor="ctr"/>
          <a:lstStyle>
            <a:lvl1pPr>
              <a:lnSpc>
                <a:spcPts val="42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A9C57-0C6A-A9D7-F39A-DFA5627039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56" y="376782"/>
            <a:ext cx="2009986" cy="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5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 C">
    <p:bg>
      <p:bgPr>
        <a:blipFill dpi="0" rotWithShape="1">
          <a:blip r:embed="rId2">
            <a:lum/>
          </a:blip>
          <a:srcRect/>
          <a:stretch>
            <a:fillRect l="-4000" t="-6000" r="-1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1599308"/>
            <a:ext cx="10687621" cy="2665315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1798697"/>
            <a:ext cx="7226971" cy="1405230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3435791"/>
            <a:ext cx="4590675" cy="8288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5C487764-39E2-2C88-AF51-0592BC4BD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86" y="393955"/>
            <a:ext cx="2001266" cy="6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 D">
    <p:bg>
      <p:bgPr>
        <a:blipFill dpi="0" rotWithShape="1">
          <a:blip r:embed="rId2">
            <a:lum/>
          </a:blip>
          <a:srcRect/>
          <a:stretch>
            <a:fillRect l="-2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1599308"/>
            <a:ext cx="10687621" cy="2665315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1798697"/>
            <a:ext cx="7226971" cy="1405230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3435791"/>
            <a:ext cx="4590675" cy="8288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4D07F88-5BCD-EB80-4E82-B7167264AA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0" y="446324"/>
            <a:ext cx="2151773" cy="7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 E">
    <p:bg>
      <p:bgPr>
        <a:blipFill dpi="0" rotWithShape="1">
          <a:blip r:embed="rId2">
            <a:lum/>
          </a:blip>
          <a:srcRect/>
          <a:stretch>
            <a:fillRect l="-5000" t="-2000" r="-2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697675B-2DC4-81A1-D7F4-E3FEA6C01EF1}"/>
              </a:ext>
            </a:extLst>
          </p:cNvPr>
          <p:cNvSpPr/>
          <p:nvPr userDrawn="1"/>
        </p:nvSpPr>
        <p:spPr>
          <a:xfrm>
            <a:off x="7808306" y="1"/>
            <a:ext cx="2883507" cy="1798696"/>
          </a:xfrm>
          <a:prstGeom prst="rect">
            <a:avLst/>
          </a:prstGeom>
          <a:gradFill>
            <a:gsLst>
              <a:gs pos="32000">
                <a:schemeClr val="tx1">
                  <a:alpha val="0"/>
                </a:schemeClr>
              </a:gs>
              <a:gs pos="100000">
                <a:schemeClr val="tx1">
                  <a:alpha val="68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1674992"/>
            <a:ext cx="10687621" cy="3405750"/>
          </a:xfrm>
          <a:prstGeom prst="rect">
            <a:avLst/>
          </a:prstGeom>
          <a:gradFill flip="none" rotWithShape="1">
            <a:gsLst>
              <a:gs pos="2600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1798696"/>
            <a:ext cx="6247775" cy="2016507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4024860"/>
            <a:ext cx="4590675" cy="8288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1020AFE-F7F5-EE31-B3B0-F0A0425C6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0" y="446324"/>
            <a:ext cx="2151773" cy="7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6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eader Bar Op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0"/>
            <a:ext cx="10691813" cy="14052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9FFD432-C4AE-0056-7E4C-A8E0E5555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0" y="446324"/>
            <a:ext cx="2151773" cy="7076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34C78E-687A-C2C9-9D21-C9A2900931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262" y="2160000"/>
            <a:ext cx="7135841" cy="1419284"/>
          </a:xfrm>
        </p:spPr>
        <p:txBody>
          <a:bodyPr anchor="t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6C44CE-E5FA-3BB1-6D81-A4C00305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3420000"/>
            <a:ext cx="4590675" cy="139682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8BEBFE-C00B-5C71-6C33-CD7F35E259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04938"/>
            <a:ext cx="10691812" cy="618331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9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eader Bar Op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0"/>
            <a:ext cx="10691811" cy="14052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2" y="2159999"/>
            <a:ext cx="7135841" cy="1770925"/>
          </a:xfrm>
        </p:spPr>
        <p:txBody>
          <a:bodyPr anchor="t"/>
          <a:lstStyle>
            <a:lvl1pPr algn="l">
              <a:lnSpc>
                <a:spcPts val="42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3960000"/>
            <a:ext cx="4590675" cy="139682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3FB83E9-55AC-322A-F992-5E3E917685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0" y="446324"/>
            <a:ext cx="2151773" cy="707678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20BA080-7B67-A005-6066-0B336CF0E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04938"/>
            <a:ext cx="10691812" cy="618331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1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eader Bar Opt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1" y="0"/>
            <a:ext cx="10691812" cy="14052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5807B3B-AF69-680D-B308-F5E634F45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80" y="446324"/>
            <a:ext cx="2151773" cy="7076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BC5F34-E069-8F77-557B-4BB96DE5E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262" y="2159999"/>
            <a:ext cx="7135841" cy="1702525"/>
          </a:xfrm>
        </p:spPr>
        <p:txBody>
          <a:bodyPr anchor="t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3992BA-B8B0-A5D5-4CD7-2E60F9FC7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3960000"/>
            <a:ext cx="4590675" cy="139682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D464D-9A99-6344-5F40-4F1169EFAC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04938"/>
            <a:ext cx="10691812" cy="618331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1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ooter Bar Opt A">
    <p:bg>
      <p:bgPr>
        <a:blipFill dpi="0" rotWithShape="1">
          <a:blip r:embed="rId2">
            <a:lum/>
          </a:blip>
          <a:srcRect/>
          <a:stretch>
            <a:fillRect l="-24000" t="-40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31962-CF5B-BB95-5E2F-E8D680A41B33}"/>
              </a:ext>
            </a:extLst>
          </p:cNvPr>
          <p:cNvSpPr/>
          <p:nvPr userDrawn="1"/>
        </p:nvSpPr>
        <p:spPr>
          <a:xfrm>
            <a:off x="0" y="4929375"/>
            <a:ext cx="10691813" cy="2658875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6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E5FF47A-8DAA-7D23-41B1-F5C059110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5377440"/>
            <a:ext cx="1868626" cy="614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C8A99-77E1-C53D-1AF3-DFFA488C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5232108"/>
            <a:ext cx="7151649" cy="1344375"/>
          </a:xfrm>
        </p:spPr>
        <p:txBody>
          <a:bodyPr anchor="b"/>
          <a:lstStyle>
            <a:lvl1pPr algn="l">
              <a:lnSpc>
                <a:spcPts val="42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64" y="6675854"/>
            <a:ext cx="7151648" cy="75107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8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8929363F-6102-29F3-4935-5BD8632395A8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86" y="393955"/>
            <a:ext cx="2001266" cy="6593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EAC07-BE10-A26A-3FC4-BD174ACF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1177200"/>
            <a:ext cx="8134857" cy="99409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1D4D7-86E3-F576-0712-267D640A8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820" y="2667599"/>
            <a:ext cx="8106288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31DC-D737-DCC5-DB49-BF5555986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3336" y="7199876"/>
            <a:ext cx="828550" cy="1959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11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9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50" r:id="rId18"/>
    <p:sldLayoutId id="2147483677" r:id="rId19"/>
    <p:sldLayoutId id="2147483678" r:id="rId20"/>
    <p:sldLayoutId id="2147483651" r:id="rId21"/>
    <p:sldLayoutId id="2147483676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</p:sldLayoutIdLst>
  <p:hf hdr="0" ftr="0" dt="0"/>
  <p:txStyles>
    <p:titleStyle>
      <a:lvl1pPr algn="l" defTabSz="685800" rtl="0" eaLnBrk="1" latinLnBrk="0" hangingPunct="1">
        <a:lnSpc>
          <a:spcPts val="3300"/>
        </a:lnSpc>
        <a:spcBef>
          <a:spcPct val="0"/>
        </a:spcBef>
        <a:buNone/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rgbClr val="717173"/>
          </a:solidFill>
          <a:latin typeface="+mn-lt"/>
          <a:ea typeface="+mn-ea"/>
          <a:cs typeface="+mn-cs"/>
        </a:defRPr>
      </a:lvl1pPr>
      <a:lvl2pPr marL="360000" indent="-360000" algn="l" defTabSz="685800" rtl="0" eaLnBrk="1" latinLnBrk="0" hangingPunct="1">
        <a:lnSpc>
          <a:spcPts val="2200"/>
        </a:lnSpc>
        <a:spcBef>
          <a:spcPts val="600"/>
        </a:spcBef>
        <a:buClr>
          <a:srgbClr val="717173"/>
        </a:buClr>
        <a:buFont typeface="Arial" panose="020B0604020202020204" pitchFamily="34" charset="0"/>
        <a:buChar char="•"/>
        <a:defRPr sz="1600" kern="1200">
          <a:solidFill>
            <a:srgbClr val="717173"/>
          </a:solidFill>
          <a:latin typeface="+mn-lt"/>
          <a:ea typeface="+mn-ea"/>
          <a:cs typeface="+mn-cs"/>
        </a:defRPr>
      </a:lvl2pPr>
      <a:lvl3pPr marL="720000" indent="-360000" algn="l" defTabSz="685800" rtl="0" eaLnBrk="1" latinLnBrk="0" hangingPunct="1">
        <a:lnSpc>
          <a:spcPts val="2200"/>
        </a:lnSpc>
        <a:spcBef>
          <a:spcPts val="600"/>
        </a:spcBef>
        <a:buClr>
          <a:srgbClr val="717173"/>
        </a:buClr>
        <a:buFont typeface="Verdana" panose="020B0604030504040204" pitchFamily="34" charset="0"/>
        <a:buChar char="–"/>
        <a:defRPr sz="1600" kern="1200">
          <a:solidFill>
            <a:srgbClr val="717173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ts val="1800"/>
        </a:lnSpc>
        <a:spcBef>
          <a:spcPts val="600"/>
        </a:spcBef>
        <a:buFont typeface="Arial" panose="020B0604020202020204" pitchFamily="34" charset="0"/>
        <a:buNone/>
        <a:defRPr sz="1400" b="1" kern="1200" cap="all" baseline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rgbClr val="71717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wendy-mathers-aab24339/" TargetMode="External"/><Relationship Id="rId2" Type="http://schemas.openxmlformats.org/officeDocument/2006/relationships/hyperlink" Target="mailto:clerks@radcliffechambers.com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9DB9C-897C-78FA-40FB-41F9A20AE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10" y="476572"/>
            <a:ext cx="10391957" cy="3314096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z="3200"/>
              <a:t>What are the latest and most impactful Ombudsman decisions on scheme administration and trustee decision-making — and how do they alter client advice?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811C8364-1477-3171-5C45-4CE45560C780}"/>
              </a:ext>
            </a:extLst>
          </p:cNvPr>
          <p:cNvSpPr txBox="1">
            <a:spLocks/>
          </p:cNvSpPr>
          <p:nvPr/>
        </p:nvSpPr>
        <p:spPr>
          <a:xfrm>
            <a:off x="296913" y="3871745"/>
            <a:ext cx="4590675" cy="8288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Arial" panose="020B0604020202020204" pitchFamily="34" charset="0"/>
              <a:buNone/>
              <a:defRPr sz="15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Verdana" panose="020B0604030504040204" pitchFamily="34" charset="0"/>
              <a:buNone/>
              <a:defRPr sz="135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/>
              <a:t>Wendy Mathers</a:t>
            </a:r>
            <a:endParaRPr lang="en-US" sz="24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378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B73E4-AF4F-8A30-FF42-092653258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09596-106D-5F32-748B-1B85B6DA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846038"/>
            <a:ext cx="8781096" cy="656941"/>
          </a:xfrm>
        </p:spPr>
        <p:txBody>
          <a:bodyPr/>
          <a:lstStyle/>
          <a:p>
            <a:r>
              <a:rPr lang="en-GB" sz="2800"/>
              <a:t>Other circumstances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868E922-44C5-0BE6-6CFD-26DED7F7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423D3B-E89B-6EE8-5D29-02D545D6EA1E}"/>
              </a:ext>
            </a:extLst>
          </p:cNvPr>
          <p:cNvSpPr txBox="1"/>
          <p:nvPr/>
        </p:nvSpPr>
        <p:spPr>
          <a:xfrm>
            <a:off x="227389" y="2070018"/>
            <a:ext cx="9073008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A duty </a:t>
            </a:r>
            <a:r>
              <a:rPr lang="en-GB" sz="1600" b="1" i="1">
                <a:solidFill>
                  <a:srgbClr val="717173"/>
                </a:solidFill>
              </a:rPr>
              <a:t>may</a:t>
            </a:r>
            <a:r>
              <a:rPr lang="en-GB" sz="1600">
                <a:solidFill>
                  <a:srgbClr val="717173"/>
                </a:solidFill>
              </a:rPr>
              <a:t> arise where: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Trustee actually does voluntarily do the DD and does so badly – N.B. causation would still be necessary element to a successful claim 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Transfer is from a </a:t>
            </a:r>
            <a:r>
              <a:rPr lang="en-GB" sz="1600" b="1">
                <a:solidFill>
                  <a:srgbClr val="717173"/>
                </a:solidFill>
              </a:rPr>
              <a:t>personal </a:t>
            </a:r>
            <a:r>
              <a:rPr lang="en-GB" sz="1600">
                <a:solidFill>
                  <a:srgbClr val="717173"/>
                </a:solidFill>
              </a:rPr>
              <a:t>pension and sits within the </a:t>
            </a:r>
            <a:r>
              <a:rPr lang="en-GB" sz="1600" err="1">
                <a:solidFill>
                  <a:srgbClr val="717173"/>
                </a:solidFill>
              </a:rPr>
              <a:t>FCA</a:t>
            </a:r>
            <a:r>
              <a:rPr lang="en-GB" sz="1600">
                <a:solidFill>
                  <a:srgbClr val="717173"/>
                </a:solidFill>
              </a:rPr>
              <a:t> framework – e.g. claim for statutory damages under  s </a:t>
            </a:r>
            <a:r>
              <a:rPr lang="en-GB" sz="1600" err="1">
                <a:solidFill>
                  <a:srgbClr val="717173"/>
                </a:solidFill>
              </a:rPr>
              <a:t>138D</a:t>
            </a:r>
            <a:r>
              <a:rPr lang="en-GB" sz="1600">
                <a:solidFill>
                  <a:srgbClr val="717173"/>
                </a:solidFill>
              </a:rPr>
              <a:t> of the Financial Services and Markets Act 2000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Non-statutory transfers – here the Scheme rules will have primacy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856105" lvl="3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See e.g. Mr S (CAS-54901-</a:t>
            </a:r>
            <a:r>
              <a:rPr lang="en-GB" sz="1600" err="1">
                <a:solidFill>
                  <a:srgbClr val="717173"/>
                </a:solidFill>
              </a:rPr>
              <a:t>V6R7</a:t>
            </a:r>
            <a:r>
              <a:rPr lang="en-GB" sz="1600">
                <a:solidFill>
                  <a:srgbClr val="717173"/>
                </a:solidFill>
              </a:rPr>
              <a:t>) DPO – not upheld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These scenarios may be the subject of future determinations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800">
              <a:solidFill>
                <a:srgbClr val="717173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237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CF3A8-484F-C736-F873-BA77043D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B3180B-1B02-807D-F99C-28D424E1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1177200"/>
            <a:ext cx="8134857" cy="609559"/>
          </a:xfrm>
        </p:spPr>
        <p:txBody>
          <a:bodyPr/>
          <a:lstStyle/>
          <a:p>
            <a:r>
              <a:rPr lang="en-GB" sz="2800"/>
              <a:t>Putting the DD burden on members?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E7AB50-6FCC-BA81-C520-CDEDD001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0" y="1988044"/>
            <a:ext cx="6588000" cy="45616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32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32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6729F-4F63-C9CE-6F38-62A97EB5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F9DF3-FB56-9180-61AE-6789E403E4E1}"/>
              </a:ext>
            </a:extLst>
          </p:cNvPr>
          <p:cNvSpPr txBox="1"/>
          <p:nvPr/>
        </p:nvSpPr>
        <p:spPr>
          <a:xfrm>
            <a:off x="530263" y="1988044"/>
            <a:ext cx="907300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Mrs N - CAS-83019-</a:t>
            </a:r>
            <a:r>
              <a:rPr lang="en-GB" sz="1600" err="1">
                <a:solidFill>
                  <a:srgbClr val="717173"/>
                </a:solidFill>
              </a:rPr>
              <a:t>G2S0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Statutory transfer to a HMRC registered QROPS proposed by member 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Trustee requested: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English opinion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Maltese opinion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Member instead transferred to the QROPS via a SIPP and then sought to recover: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Costs of SIPP exercise - £1,200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Financial advice costs - £6,000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Loss of investment growth -  £??? 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Deputy Ombudsman: Trustee had acted reasonably given its duty to ensure that s 95 PSA 1993 and Reg 12 of the TV Regs met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30955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2B1FF-C7E5-06CD-5CA4-4B971AD1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B9B3C5-9159-48D4-C4D3-89A53858D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1798697"/>
            <a:ext cx="7984115" cy="1851412"/>
          </a:xfrm>
        </p:spPr>
        <p:txBody>
          <a:bodyPr anchor="b">
            <a:normAutofit fontScale="90000"/>
          </a:bodyPr>
          <a:lstStyle/>
          <a:p>
            <a:br>
              <a:rPr lang="en-GB"/>
            </a:br>
            <a:br>
              <a:rPr lang="en-GB"/>
            </a:br>
            <a:r>
              <a:rPr lang="en-GB"/>
              <a:t>Other developments</a:t>
            </a:r>
            <a:br>
              <a:rPr lang="en-GB"/>
            </a:br>
            <a:endParaRPr lang="en-GB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B1961D04-DBF7-C34B-1AFE-092BD395BF64}"/>
              </a:ext>
            </a:extLst>
          </p:cNvPr>
          <p:cNvSpPr txBox="1">
            <a:spLocks/>
          </p:cNvSpPr>
          <p:nvPr/>
        </p:nvSpPr>
        <p:spPr>
          <a:xfrm>
            <a:off x="529264" y="3435791"/>
            <a:ext cx="4590675" cy="8288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Arial" panose="020B0604020202020204" pitchFamily="34" charset="0"/>
              <a:buNone/>
              <a:defRPr sz="15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Verdana" panose="020B0604030504040204" pitchFamily="34" charset="0"/>
              <a:buNone/>
              <a:defRPr sz="135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7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BA2E5-75E9-E3FB-4CA8-2BC03891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1177200"/>
            <a:ext cx="8134857" cy="609559"/>
          </a:xfrm>
        </p:spPr>
        <p:txBody>
          <a:bodyPr/>
          <a:lstStyle/>
          <a:p>
            <a:r>
              <a:rPr lang="en-GB" sz="2800"/>
              <a:t>Material for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20E12-D5E9-A018-6C13-DFA1724FA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0" y="1988044"/>
            <a:ext cx="6588000" cy="45616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32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32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AB72A-1EE7-5027-88EB-6607B553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5E7A4-8F07-8D3F-CE67-8AB547283AE4}"/>
              </a:ext>
            </a:extLst>
          </p:cNvPr>
          <p:cNvSpPr txBox="1"/>
          <p:nvPr/>
        </p:nvSpPr>
        <p:spPr>
          <a:xfrm>
            <a:off x="754603" y="1988044"/>
            <a:ext cx="9073008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New overpayments factsheet – Dec 2025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Defences to be explored at </a:t>
            </a:r>
            <a:r>
              <a:rPr lang="en-GB" sz="1600" err="1">
                <a:solidFill>
                  <a:srgbClr val="717173"/>
                </a:solidFill>
              </a:rPr>
              <a:t>IDRP</a:t>
            </a:r>
            <a:r>
              <a:rPr lang="en-GB" sz="1600">
                <a:solidFill>
                  <a:srgbClr val="717173"/>
                </a:solidFill>
              </a:rPr>
              <a:t> stage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Distress and Inconvenience awards: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Scope to offset D&amp;I award from overpayments to reduce the amount to be recovered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Unlikely to get D&amp;I if some overpayments have already been written off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lvl="1"/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63086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5FF00-1D4E-B039-8449-AD84F7E3D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0EDA93-9DEB-BC13-FE64-CDB9F5C6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1177200"/>
            <a:ext cx="9617233" cy="609559"/>
          </a:xfrm>
        </p:spPr>
        <p:txBody>
          <a:bodyPr/>
          <a:lstStyle/>
          <a:p>
            <a:r>
              <a:rPr lang="en-GB" sz="2800"/>
              <a:t>Other themes from recent determinations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502CD4-67AD-45FB-0599-85DA5B0A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0" y="1988044"/>
            <a:ext cx="6588000" cy="45616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320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32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65CFE-53D0-D6CB-ADA6-3BE4F1F1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AC412-E32E-65FB-2187-7F6396933D3A}"/>
              </a:ext>
            </a:extLst>
          </p:cNvPr>
          <p:cNvSpPr txBox="1"/>
          <p:nvPr/>
        </p:nvSpPr>
        <p:spPr>
          <a:xfrm>
            <a:off x="615726" y="2190940"/>
            <a:ext cx="9073008" cy="7780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No tolerance for failure to pay into schemes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D&amp;I routinely £500-£1,000 even for low amounts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Smart Pension (CAS-76688-</a:t>
            </a:r>
            <a:r>
              <a:rPr lang="en-GB" sz="1600" err="1">
                <a:solidFill>
                  <a:srgbClr val="717173"/>
                </a:solidFill>
              </a:rPr>
              <a:t>W3P5</a:t>
            </a:r>
            <a:r>
              <a:rPr lang="en-GB" sz="1600">
                <a:solidFill>
                  <a:srgbClr val="717173"/>
                </a:solidFill>
              </a:rPr>
              <a:t>)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NEST (CAS-96234-</a:t>
            </a:r>
            <a:r>
              <a:rPr lang="en-GB" sz="1600" err="1">
                <a:solidFill>
                  <a:srgbClr val="717173"/>
                </a:solidFill>
              </a:rPr>
              <a:t>M5S1</a:t>
            </a:r>
            <a:r>
              <a:rPr lang="en-GB" sz="1600">
                <a:solidFill>
                  <a:srgbClr val="717173"/>
                </a:solidFill>
              </a:rPr>
              <a:t>)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717173"/>
                </a:solidFill>
              </a:rPr>
              <a:t>The Smart Pension Master Trust (CAS-94367-</a:t>
            </a:r>
            <a:r>
              <a:rPr lang="en-US" sz="1600" err="1">
                <a:solidFill>
                  <a:srgbClr val="717173"/>
                </a:solidFill>
              </a:rPr>
              <a:t>H8S2</a:t>
            </a:r>
            <a:r>
              <a:rPr lang="en-US" sz="1600">
                <a:solidFill>
                  <a:srgbClr val="717173"/>
                </a:solidFill>
              </a:rPr>
              <a:t>)</a:t>
            </a:r>
            <a:endParaRPr lang="en-US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NEST Pension Scheme (CAS-112556-</a:t>
            </a:r>
            <a:r>
              <a:rPr lang="en-GB" sz="1600" err="1">
                <a:solidFill>
                  <a:srgbClr val="717173"/>
                </a:solidFill>
              </a:rPr>
              <a:t>G7J4</a:t>
            </a:r>
            <a:r>
              <a:rPr lang="en-GB" sz="1600">
                <a:solidFill>
                  <a:srgbClr val="717173"/>
                </a:solidFill>
              </a:rPr>
              <a:t>)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Delay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Ill health lump sums must be processed promptly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Miss G on behalf of Estate of Mrs G (CAS-82342-</a:t>
            </a:r>
            <a:r>
              <a:rPr lang="en-GB" sz="1600" err="1">
                <a:solidFill>
                  <a:srgbClr val="717173"/>
                </a:solidFill>
              </a:rPr>
              <a:t>D5V2</a:t>
            </a:r>
            <a:r>
              <a:rPr lang="en-GB" sz="1600">
                <a:solidFill>
                  <a:srgbClr val="717173"/>
                </a:solidFill>
              </a:rPr>
              <a:t>)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Misinformation and uplifts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Professor N (CAS-79089-</a:t>
            </a:r>
            <a:r>
              <a:rPr lang="en-GB" sz="1600" err="1">
                <a:solidFill>
                  <a:srgbClr val="717173"/>
                </a:solidFill>
              </a:rPr>
              <a:t>Z5M8</a:t>
            </a:r>
            <a:r>
              <a:rPr lang="en-GB" sz="1600">
                <a:solidFill>
                  <a:srgbClr val="717173"/>
                </a:solidFill>
              </a:rPr>
              <a:t>)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endParaRPr lang="en-GB" sz="2800"/>
          </a:p>
          <a:p>
            <a:endParaRPr lang="en-GB" sz="2800"/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lvl="2"/>
            <a:endParaRPr lang="en-US"/>
          </a:p>
          <a:p>
            <a:pPr marL="1351758" lvl="2" indent="-342900">
              <a:buFont typeface="Arial" panose="020B0604020202020204" pitchFamily="34" charset="0"/>
              <a:buChar char="•"/>
            </a:pPr>
            <a:endParaRPr lang="en-GB"/>
          </a:p>
          <a:p>
            <a:pPr marL="1351758" lvl="2" indent="-342900">
              <a:buFont typeface="Arial" panose="020B0604020202020204" pitchFamily="34" charset="0"/>
              <a:buChar char="•"/>
            </a:pPr>
            <a:endParaRPr lang="en-GB"/>
          </a:p>
          <a:p>
            <a:pPr marL="1351758" lvl="2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lvl="1"/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47540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1ACEF-3BE0-5B52-89D9-03FD9C196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87112-DB3A-1179-297E-97BC77D54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64" y="1798697"/>
            <a:ext cx="7984115" cy="1851412"/>
          </a:xfrm>
        </p:spPr>
        <p:txBody>
          <a:bodyPr anchor="b">
            <a:normAutofit fontScale="90000"/>
          </a:bodyPr>
          <a:lstStyle/>
          <a:p>
            <a:br>
              <a:rPr lang="en-GB"/>
            </a:br>
            <a:br>
              <a:rPr lang="en-GB"/>
            </a:br>
            <a:r>
              <a:rPr lang="en-GB"/>
              <a:t>Key messages for clients</a:t>
            </a:r>
            <a:br>
              <a:rPr lang="en-GB"/>
            </a:br>
            <a:endParaRPr lang="en-GB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7056268-153D-FDC4-C224-C63C1BF886FA}"/>
              </a:ext>
            </a:extLst>
          </p:cNvPr>
          <p:cNvSpPr txBox="1">
            <a:spLocks/>
          </p:cNvSpPr>
          <p:nvPr/>
        </p:nvSpPr>
        <p:spPr>
          <a:xfrm>
            <a:off x="529264" y="3435791"/>
            <a:ext cx="4590675" cy="8288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Arial" panose="020B0604020202020204" pitchFamily="34" charset="0"/>
              <a:buNone/>
              <a:defRPr sz="15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Verdana" panose="020B0604030504040204" pitchFamily="34" charset="0"/>
              <a:buNone/>
              <a:defRPr sz="135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61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F971F3-91D9-3477-8D46-2C5E1297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49" y="1417861"/>
            <a:ext cx="9716637" cy="1008112"/>
          </a:xfrm>
        </p:spPr>
        <p:txBody>
          <a:bodyPr lIns="1440000" rIns="1440000"/>
          <a:lstStyle/>
          <a:p>
            <a:pPr lvl="1"/>
            <a:endParaRPr lang="sv-SE" sz="2400"/>
          </a:p>
          <a:p>
            <a:pPr lvl="1"/>
            <a:endParaRPr lang="sv-SE" sz="2400"/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C2782-FF2C-6836-C26E-93D9EBAE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0DF1D-0961-3682-8D3A-FBD7EC0D3447}"/>
              </a:ext>
            </a:extLst>
          </p:cNvPr>
          <p:cNvSpPr txBox="1"/>
          <p:nvPr/>
        </p:nvSpPr>
        <p:spPr>
          <a:xfrm>
            <a:off x="3677383" y="6360367"/>
            <a:ext cx="3337045" cy="674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AEA5B8"/>
                </a:solidFill>
              </a:rPr>
              <a:t>020 7831 0081</a:t>
            </a:r>
            <a:r>
              <a:rPr lang="en-GB"/>
              <a:t> </a:t>
            </a:r>
            <a:r>
              <a:rPr lang="en-GB" sz="1800" u="sng">
                <a:solidFill>
                  <a:srgbClr val="AEA5B8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clerks@radcliffechambers.com</a:t>
            </a:r>
            <a:endParaRPr lang="en-GB" sz="1800">
              <a:solidFill>
                <a:srgbClr val="AEA5B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F06BF-0D40-AE6C-E669-06BF8AB1AEA6}"/>
              </a:ext>
            </a:extLst>
          </p:cNvPr>
          <p:cNvSpPr txBox="1"/>
          <p:nvPr/>
        </p:nvSpPr>
        <p:spPr>
          <a:xfrm>
            <a:off x="1601489" y="3485229"/>
            <a:ext cx="7488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AEA5B8"/>
                </a:solidFill>
              </a:rPr>
              <a:t>Wendy Mathers</a:t>
            </a:r>
          </a:p>
          <a:p>
            <a:pPr algn="ctr"/>
            <a:r>
              <a:rPr lang="en-US" sz="2800" b="0" i="0">
                <a:solidFill>
                  <a:srgbClr val="AEA5B8"/>
                </a:solidFill>
              </a:rPr>
              <a:t>wmathers@radcliffechamber</a:t>
            </a:r>
            <a:r>
              <a:rPr lang="en-US" sz="2800">
                <a:solidFill>
                  <a:srgbClr val="AEA5B8"/>
                </a:solidFill>
              </a:rPr>
              <a:t>s.com</a:t>
            </a:r>
            <a:endParaRPr lang="en-US" sz="2800" b="0" i="0">
              <a:solidFill>
                <a:srgbClr val="AEA5B8"/>
              </a:solidFill>
            </a:endParaRPr>
          </a:p>
          <a:p>
            <a:pPr algn="ctr"/>
            <a:r>
              <a:rPr lang="en-GB" sz="2800" u="sng">
                <a:solidFill>
                  <a:schemeClr val="tx2"/>
                </a:solidFill>
                <a:highlight>
                  <a:srgbClr val="AEA5B8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lang="en-GB" sz="2800" u="sng">
              <a:solidFill>
                <a:schemeClr val="tx2"/>
              </a:solidFill>
              <a:highlight>
                <a:srgbClr val="AEA5B8"/>
              </a:highlight>
            </a:endParaRPr>
          </a:p>
          <a:p>
            <a:pPr algn="ctr"/>
            <a:endParaRPr lang="en-US" sz="2800" b="0" i="0">
              <a:solidFill>
                <a:srgbClr val="AEA5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7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A1CF8-EA1D-9737-AF77-80C8A1A7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E23FE-D5F4-3887-EB6B-747D05F84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GB"/>
              <a:t>What’s new?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703D048E-65BA-B5A6-17E4-7B692E152D8D}"/>
              </a:ext>
            </a:extLst>
          </p:cNvPr>
          <p:cNvSpPr txBox="1">
            <a:spLocks/>
          </p:cNvSpPr>
          <p:nvPr/>
        </p:nvSpPr>
        <p:spPr>
          <a:xfrm>
            <a:off x="529264" y="3435791"/>
            <a:ext cx="4590675" cy="8288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Arial" panose="020B0604020202020204" pitchFamily="34" charset="0"/>
              <a:buNone/>
              <a:defRPr sz="15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Verdana" panose="020B0604030504040204" pitchFamily="34" charset="0"/>
              <a:buNone/>
              <a:defRPr sz="135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3570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butterfly on a leaf with a sign&#10;&#10;AI-generated content may be incorrect.">
            <a:extLst>
              <a:ext uri="{FF2B5EF4-FFF2-40B4-BE49-F238E27FC236}">
                <a16:creationId xmlns:a16="http://schemas.microsoft.com/office/drawing/2014/main" id="{584B5EBB-8BE3-00B5-A050-5EDF54407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53" y="1721070"/>
            <a:ext cx="2932587" cy="4889937"/>
          </a:xfr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EAAFC00-D5C2-52B3-D8E7-B813DEE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CBDE0EA-E445-E647-DF88-12BDAFF21665}"/>
              </a:ext>
            </a:extLst>
          </p:cNvPr>
          <p:cNvSpPr txBox="1">
            <a:spLocks/>
          </p:cNvSpPr>
          <p:nvPr/>
        </p:nvSpPr>
        <p:spPr>
          <a:xfrm>
            <a:off x="459227" y="977243"/>
            <a:ext cx="8134857" cy="99409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600" b="0"/>
          </a:p>
          <a:p>
            <a:endParaRPr lang="en-GB" sz="3600">
              <a:ea typeface="Verdana"/>
            </a:endParaRPr>
          </a:p>
          <a:p>
            <a:r>
              <a:rPr lang="en-GB" sz="2800"/>
              <a:t>A sleeker Ombudsman emerges </a:t>
            </a:r>
            <a:endParaRPr lang="en-GB" sz="2800">
              <a:ea typeface="Verdana"/>
            </a:endParaRPr>
          </a:p>
          <a:p>
            <a:r>
              <a:rPr lang="en-GB" sz="2800"/>
              <a:t>from the Operating Model Revie</a:t>
            </a:r>
            <a:r>
              <a:rPr lang="en-GB" sz="3600"/>
              <a:t>w</a:t>
            </a:r>
            <a:br>
              <a:rPr lang="en-GB"/>
            </a:br>
            <a:endParaRPr lang="en-GB"/>
          </a:p>
        </p:txBody>
      </p:sp>
      <p:sp>
        <p:nvSpPr>
          <p:cNvPr id="6" name="Slide Number Placeholder 20">
            <a:extLst>
              <a:ext uri="{FF2B5EF4-FFF2-40B4-BE49-F238E27FC236}">
                <a16:creationId xmlns:a16="http://schemas.microsoft.com/office/drawing/2014/main" id="{7908E79D-7FA9-99E2-10EC-69856B820B0A}"/>
              </a:ext>
            </a:extLst>
          </p:cNvPr>
          <p:cNvSpPr txBox="1">
            <a:spLocks/>
          </p:cNvSpPr>
          <p:nvPr/>
        </p:nvSpPr>
        <p:spPr>
          <a:xfrm>
            <a:off x="9413336" y="7199876"/>
            <a:ext cx="828550" cy="1959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1008858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429" algn="l" defTabSz="1008858" rtl="0" eaLnBrk="1" latinLnBrk="0" hangingPunct="1"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858" algn="l" defTabSz="1008858" rtl="0" eaLnBrk="1" latinLnBrk="0" hangingPunct="1"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3286" algn="l" defTabSz="1008858" rtl="0" eaLnBrk="1" latinLnBrk="0" hangingPunct="1"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7715" algn="l" defTabSz="1008858" rtl="0" eaLnBrk="1" latinLnBrk="0" hangingPunct="1"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2144" algn="l" defTabSz="1008858" rtl="0" eaLnBrk="1" latinLnBrk="0" hangingPunct="1"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6573" algn="l" defTabSz="1008858" rtl="0" eaLnBrk="1" latinLnBrk="0" hangingPunct="1"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1001" algn="l" defTabSz="1008858" rtl="0" eaLnBrk="1" latinLnBrk="0" hangingPunct="1"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5430" algn="l" defTabSz="1008858" rtl="0" eaLnBrk="1" latinLnBrk="0" hangingPunct="1"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D8F28C-E404-44CF-9F42-4614D03DA8C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9C479-A6FA-441A-4454-DCA4B919D962}"/>
              </a:ext>
            </a:extLst>
          </p:cNvPr>
          <p:cNvSpPr txBox="1"/>
          <p:nvPr/>
        </p:nvSpPr>
        <p:spPr>
          <a:xfrm>
            <a:off x="240875" y="2137541"/>
            <a:ext cx="6632028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Gatekeeping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Expedited determinations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Noteworthy cases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2" indent="-1778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Mr E – CAS-55100-</a:t>
            </a:r>
            <a:r>
              <a:rPr lang="en-GB" sz="1600" err="1">
                <a:solidFill>
                  <a:srgbClr val="717173"/>
                </a:solidFill>
              </a:rPr>
              <a:t>G3W9</a:t>
            </a:r>
            <a:r>
              <a:rPr lang="en-GB" sz="1600">
                <a:solidFill>
                  <a:srgbClr val="717173"/>
                </a:solidFill>
              </a:rPr>
              <a:t> - overpayments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2" indent="-1778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Mr D - CAS-81940-</a:t>
            </a:r>
            <a:r>
              <a:rPr lang="en-GB" sz="1600" err="1">
                <a:solidFill>
                  <a:srgbClr val="717173"/>
                </a:solidFill>
              </a:rPr>
              <a:t>Z2S8</a:t>
            </a:r>
            <a:r>
              <a:rPr lang="en-GB" sz="1600">
                <a:solidFill>
                  <a:srgbClr val="717173"/>
                </a:solidFill>
              </a:rPr>
              <a:t> – transfers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Lead cases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2" indent="-177800">
              <a:buFont typeface="Arial" panose="020B0604020202020204" pitchFamily="34" charset="0"/>
              <a:buChar char="•"/>
            </a:pPr>
            <a:r>
              <a:rPr lang="en-GB" sz="1600" err="1">
                <a:solidFill>
                  <a:srgbClr val="717173"/>
                </a:solidFill>
              </a:rPr>
              <a:t>Natwest</a:t>
            </a:r>
            <a:r>
              <a:rPr lang="en-GB" sz="1600">
                <a:solidFill>
                  <a:srgbClr val="717173"/>
                </a:solidFill>
              </a:rPr>
              <a:t> Scheme (CAS-102084-</a:t>
            </a:r>
            <a:r>
              <a:rPr lang="en-GB" sz="1600" err="1">
                <a:solidFill>
                  <a:srgbClr val="717173"/>
                </a:solidFill>
              </a:rPr>
              <a:t>N1D3</a:t>
            </a:r>
            <a:r>
              <a:rPr lang="en-GB" sz="1600">
                <a:solidFill>
                  <a:srgbClr val="717173"/>
                </a:solidFill>
              </a:rPr>
              <a:t>)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2" indent="-177800">
              <a:buFont typeface="Arial" panose="020B0604020202020204" pitchFamily="34" charset="0"/>
              <a:buChar char="•"/>
            </a:pPr>
            <a:r>
              <a:rPr lang="en-GB" sz="1600" err="1">
                <a:solidFill>
                  <a:srgbClr val="717173"/>
                </a:solidFill>
              </a:rPr>
              <a:t>Rowanmoor</a:t>
            </a:r>
            <a:r>
              <a:rPr lang="en-GB" sz="1600">
                <a:solidFill>
                  <a:srgbClr val="717173"/>
                </a:solidFill>
              </a:rPr>
              <a:t> DD cases – (see PO-25984 for legal principles and cases PO-28733, CAS-45541-</a:t>
            </a:r>
            <a:r>
              <a:rPr lang="en-GB" sz="1600" err="1">
                <a:solidFill>
                  <a:srgbClr val="717173"/>
                </a:solidFill>
              </a:rPr>
              <a:t>T0B3</a:t>
            </a:r>
            <a:r>
              <a:rPr lang="en-GB" sz="1600">
                <a:solidFill>
                  <a:srgbClr val="717173"/>
                </a:solidFill>
              </a:rPr>
              <a:t> and CAS-78433-</a:t>
            </a:r>
            <a:r>
              <a:rPr lang="en-GB" sz="1600" err="1">
                <a:solidFill>
                  <a:srgbClr val="717173"/>
                </a:solidFill>
              </a:rPr>
              <a:t>Y1Y8</a:t>
            </a:r>
            <a:r>
              <a:rPr lang="en-GB" sz="1600">
                <a:solidFill>
                  <a:srgbClr val="717173"/>
                </a:solidFill>
              </a:rPr>
              <a:t> which are the lead cases for each specific investment complained of)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93445" lvl="2"/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PDU pilot ends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24745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BA2E5-75E9-E3FB-4CA8-2BC03891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777767"/>
            <a:ext cx="8134857" cy="809296"/>
          </a:xfrm>
        </p:spPr>
        <p:txBody>
          <a:bodyPr/>
          <a:lstStyle/>
          <a:p>
            <a:r>
              <a:rPr lang="en-GB" sz="2800"/>
              <a:t>No more Injury Benefit Schemes?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20E12-D5E9-A018-6C13-DFA1724FA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20" y="1744717"/>
            <a:ext cx="6162290" cy="5242882"/>
          </a:xfrm>
        </p:spPr>
        <p:txBody>
          <a:bodyPr/>
          <a:lstStyle/>
          <a:p>
            <a:pPr marL="452120" lvl="2" indent="-368300">
              <a:buFont typeface="Arial" panose="020B0604020202020204" pitchFamily="34" charset="0"/>
              <a:buChar char="•"/>
            </a:pPr>
            <a:endParaRPr lang="en-US" sz="1800" i="1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r>
              <a:rPr lang="en-US" sz="1800" i="1"/>
              <a:t>Clark v The Chief Constable of Derbyshire and others </a:t>
            </a:r>
            <a:r>
              <a:rPr lang="en-US" sz="1800"/>
              <a:t>[2024] </a:t>
            </a:r>
            <a:r>
              <a:rPr lang="en-US" sz="1800" err="1"/>
              <a:t>EWCA</a:t>
            </a:r>
            <a:r>
              <a:rPr lang="en-US" sz="1800"/>
              <a:t> Civ 676</a:t>
            </a: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r>
              <a:rPr lang="en-US" sz="1800"/>
              <a:t>Rule 16(1)(c) of the Personal and Occupational Pension Schemes (Pensions Ombudsman) (Procedure) Rules 1995</a:t>
            </a: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r>
              <a:rPr lang="en-US" sz="1800"/>
              <a:t>FBU Circular </a:t>
            </a:r>
            <a:r>
              <a:rPr lang="en-US" sz="1800" err="1"/>
              <a:t>2025HOC0394MR</a:t>
            </a:r>
            <a:r>
              <a:rPr lang="en-US" sz="1800"/>
              <a:t> – Judicial Review claim issued</a:t>
            </a: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endParaRPr lang="en-US" sz="1800">
              <a:ea typeface="Verdana"/>
            </a:endParaRPr>
          </a:p>
          <a:p>
            <a:pPr marL="452120" lvl="2" indent="-368300">
              <a:buFont typeface="Arial" panose="020B0604020202020204" pitchFamily="34" charset="0"/>
              <a:buChar char="•"/>
            </a:pPr>
            <a:r>
              <a:rPr lang="en-US" sz="1800"/>
              <a:t>WATCH THIS SPACE …</a:t>
            </a:r>
            <a:r>
              <a:rPr lang="en-US" sz="2400">
                <a:solidFill>
                  <a:srgbClr val="AEA5B8"/>
                </a:solidFill>
              </a:rPr>
              <a:t> </a:t>
            </a:r>
            <a:endParaRPr lang="en-US" sz="2400">
              <a:solidFill>
                <a:srgbClr val="AEA5B8"/>
              </a:solidFill>
              <a:ea typeface="Verdana"/>
            </a:endParaRPr>
          </a:p>
          <a:p>
            <a:pPr marL="452438" lvl="2" indent="-368300">
              <a:buFont typeface="Arial" panose="020B0604020202020204" pitchFamily="34" charset="0"/>
              <a:buChar char="•"/>
            </a:pPr>
            <a:endParaRPr lang="en-US" sz="1800"/>
          </a:p>
          <a:p>
            <a:pPr lvl="3"/>
            <a:endParaRPr lang="en-US" sz="1800"/>
          </a:p>
          <a:p>
            <a:pPr marL="452438" lvl="2" indent="-368300">
              <a:buFont typeface="Arial" panose="020B0604020202020204" pitchFamily="34" charset="0"/>
              <a:buChar char="•"/>
            </a:pPr>
            <a:endParaRPr lang="en-US" sz="1800"/>
          </a:p>
          <a:p>
            <a:pPr marL="452438" lvl="2" indent="-368300">
              <a:buFont typeface="Arial" panose="020B0604020202020204" pitchFamily="34" charset="0"/>
              <a:buChar char="•"/>
            </a:pPr>
            <a:endParaRPr lang="en-US" sz="1800"/>
          </a:p>
          <a:p>
            <a:pPr lvl="3"/>
            <a:endParaRPr lang="en-GB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B752-588D-5B2C-9542-333AD875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" name="Picture 2" descr="A person in a mummy garment&#10;&#10;AI-generated content may be incorrect.">
            <a:extLst>
              <a:ext uri="{FF2B5EF4-FFF2-40B4-BE49-F238E27FC236}">
                <a16:creationId xmlns:a16="http://schemas.microsoft.com/office/drawing/2014/main" id="{37613427-416E-209B-9A75-9148AB951D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87" y="1744717"/>
            <a:ext cx="3177199" cy="51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42D47-8111-2D21-DCAE-3543EF6CF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ED918A-580C-AA79-C0C2-79B093708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81" y="2534312"/>
            <a:ext cx="7984115" cy="1259813"/>
          </a:xfrm>
        </p:spPr>
        <p:txBody>
          <a:bodyPr anchor="b"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 sz="3300"/>
              <a:t>Transfer Regret – new noteworthy case</a:t>
            </a:r>
            <a:br>
              <a:rPr lang="en-GB" sz="3300"/>
            </a:br>
            <a:r>
              <a:rPr lang="en-GB" sz="3300"/>
              <a:t>on pre-Nov 2021 transfers</a:t>
            </a:r>
            <a:br>
              <a:rPr lang="en-GB"/>
            </a:br>
            <a:endParaRPr lang="en-GB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841DEF36-B557-312C-CFC6-2F01BF95F503}"/>
              </a:ext>
            </a:extLst>
          </p:cNvPr>
          <p:cNvSpPr txBox="1">
            <a:spLocks/>
          </p:cNvSpPr>
          <p:nvPr/>
        </p:nvSpPr>
        <p:spPr>
          <a:xfrm>
            <a:off x="529264" y="3435791"/>
            <a:ext cx="4590675" cy="8288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Arial" panose="020B0604020202020204" pitchFamily="34" charset="0"/>
              <a:buNone/>
              <a:defRPr sz="15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200"/>
              </a:lnSpc>
              <a:spcBef>
                <a:spcPts val="600"/>
              </a:spcBef>
              <a:buClr>
                <a:srgbClr val="717173"/>
              </a:buClr>
              <a:buFont typeface="Verdana" panose="020B0604030504040204" pitchFamily="34" charset="0"/>
              <a:buNone/>
              <a:defRPr sz="135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rgbClr val="717173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BA2E5-75E9-E3FB-4CA8-2BC03891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988014"/>
            <a:ext cx="10142481" cy="672709"/>
          </a:xfrm>
        </p:spPr>
        <p:txBody>
          <a:bodyPr/>
          <a:lstStyle/>
          <a:p>
            <a:r>
              <a:rPr lang="en-GB" sz="2800"/>
              <a:t>Mr D v Open Trustees Ltd -</a:t>
            </a:r>
            <a:r>
              <a:rPr lang="en-GB" sz="2800" b="0"/>
              <a:t> </a:t>
            </a:r>
            <a:r>
              <a:rPr lang="en-GB" sz="2800"/>
              <a:t>CAS-81940-</a:t>
            </a:r>
            <a:r>
              <a:rPr lang="en-GB" sz="2800" err="1"/>
              <a:t>Z2S8</a:t>
            </a:r>
            <a:r>
              <a:rPr lang="en-GB" sz="2800"/>
              <a:t>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EAAFC00-D5C2-52B3-D8E7-B813DEE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434D9-DFCC-74AD-31E0-4C973735CAF1}"/>
              </a:ext>
            </a:extLst>
          </p:cNvPr>
          <p:cNvSpPr txBox="1"/>
          <p:nvPr/>
        </p:nvSpPr>
        <p:spPr>
          <a:xfrm>
            <a:off x="557656" y="2090489"/>
            <a:ext cx="9576500" cy="4486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British Steel scheme – Mr D  - deferred member </a:t>
            </a:r>
            <a:endParaRPr lang="en-US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000000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21 Jan 2013 - TV request – not pursued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14 Aug 2013	- New TV request – different regulated firm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19 Aug 2013	- TV given with Scorpion Leaflet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26 Nov 2013	- New TV request – different regulated firm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20 Jun 2014 	- New TV request – unregulated firm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25 Jun 2014 	- TV given by administrator with 2013 Scorpion Leaflet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5 Aug 2014 	- SSAS </a:t>
            </a:r>
            <a:r>
              <a:rPr lang="en-GB" sz="1600" err="1">
                <a:solidFill>
                  <a:srgbClr val="717173"/>
                </a:solidFill>
              </a:rPr>
              <a:t>reg’d</a:t>
            </a:r>
            <a:r>
              <a:rPr lang="en-GB" sz="1600">
                <a:solidFill>
                  <a:srgbClr val="717173"/>
                </a:solidFill>
              </a:rPr>
              <a:t> – t/fer request – Scorpion Leaflet signed 		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600">
                <a:solidFill>
                  <a:schemeClr val="accent1">
                    <a:lumMod val="75000"/>
                    <a:lumOff val="25000"/>
                  </a:schemeClr>
                </a:solidFill>
              </a:rPr>
              <a:t>The purpose of this letter is to provide you with additional confirmation of the basis upon which I have made this request and to seek to provide a record of the fact that I am aware of the issues relating to pensions liberation. Indeed I have carefully considered my decision to request a transfer to [the SSAS] and have not made it lightly.”</a:t>
            </a:r>
            <a:r>
              <a:rPr lang="en-GB" sz="1800">
                <a:solidFill>
                  <a:schemeClr val="tx2">
                    <a:lumMod val="50000"/>
                    <a:lumOff val="50000"/>
                  </a:schemeClr>
                </a:solidFill>
              </a:rPr>
              <a:t>	</a:t>
            </a:r>
            <a:r>
              <a:rPr lang="en-GB" sz="1800"/>
              <a:t>	</a:t>
            </a:r>
            <a:endParaRPr lang="en-GB" sz="180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/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5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64193-F9A6-C9DE-F7E4-C15D8E69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00E7D-7B33-3E3A-60C5-5F887A19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846038"/>
            <a:ext cx="8781096" cy="656941"/>
          </a:xfrm>
        </p:spPr>
        <p:txBody>
          <a:bodyPr/>
          <a:lstStyle/>
          <a:p>
            <a:r>
              <a:rPr lang="en-GB" sz="2800"/>
              <a:t>The complaint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18ED158-4CDB-1714-D48F-AE3C61C5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0427D-5077-C591-B321-C0BB0178222C}"/>
              </a:ext>
            </a:extLst>
          </p:cNvPr>
          <p:cNvSpPr txBox="1"/>
          <p:nvPr/>
        </p:nvSpPr>
        <p:spPr>
          <a:xfrm>
            <a:off x="3048" y="2162042"/>
            <a:ext cx="9073008" cy="43968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Newly registered – sponsoring employer newly incorporated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Unregulated firm – pursuing t/fer and SSAS administrator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Sponsoring employer dormant and not genuine employer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Mr D’s initial contact was a cold call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Mr D had been told to expect high returns in an unregulated high-risk and non-diversified investment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Trustee did not provide Scorpion Leaflet to Mr D personally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Trustee should have contacted Mr D to warn him and establish his understanding of the receiving scheme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/>
          </a:p>
          <a:p>
            <a:pPr marL="847329" lvl="1" indent="-34290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5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EF4B-F6B9-88C3-7BA7-11A5B8C3E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DE4AA3-B372-CEBF-DC80-00373FB9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50" y="846038"/>
            <a:ext cx="8781096" cy="656941"/>
          </a:xfrm>
        </p:spPr>
        <p:txBody>
          <a:bodyPr/>
          <a:lstStyle/>
          <a:p>
            <a:r>
              <a:rPr lang="en-GB" sz="2800"/>
              <a:t>The Adjudicator’s decision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50AFEB8-0EB5-BEB9-6569-2E8CAC91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E2B68-1437-119D-363C-9FB1306B5B0D}"/>
              </a:ext>
            </a:extLst>
          </p:cNvPr>
          <p:cNvSpPr txBox="1"/>
          <p:nvPr/>
        </p:nvSpPr>
        <p:spPr>
          <a:xfrm>
            <a:off x="227388" y="2130005"/>
            <a:ext cx="9073008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No further action required by Trustee 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Statutory transfer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SSAS was registered with HMRC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 err="1">
                <a:solidFill>
                  <a:srgbClr val="717173"/>
                </a:solidFill>
              </a:rPr>
              <a:t>TD&amp;R</a:t>
            </a:r>
            <a:r>
              <a:rPr lang="en-GB" sz="1600">
                <a:solidFill>
                  <a:srgbClr val="717173"/>
                </a:solidFill>
              </a:rPr>
              <a:t> provided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 err="1">
                <a:solidFill>
                  <a:srgbClr val="717173"/>
                </a:solidFill>
              </a:rPr>
              <a:t>TD&amp;R</a:t>
            </a:r>
            <a:r>
              <a:rPr lang="en-GB" sz="1600">
                <a:solidFill>
                  <a:srgbClr val="717173"/>
                </a:solidFill>
              </a:rPr>
              <a:t> showed a DC OPS 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 95(1) PSA 1993 met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Any duty of care was overridden by the statutory obligation to make the transfer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Reasonable to assume Mr D had read and understood the Scorpion Leaflet – he would have transferred anyway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351280" lvl="2" indent="-342900">
              <a:buFont typeface="Arial" panose="020B0604020202020204" pitchFamily="34" charset="0"/>
              <a:buChar char="•"/>
            </a:pPr>
            <a:endParaRPr lang="en-GB" sz="1600">
              <a:solidFill>
                <a:srgbClr val="717173"/>
              </a:solidFill>
              <a:ea typeface="Verdana"/>
            </a:endParaRPr>
          </a:p>
          <a:p>
            <a:pPr marL="84709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PO not bound by own precedents – each case determined on merit</a:t>
            </a:r>
            <a:r>
              <a:rPr lang="en-GB" sz="1800">
                <a:solidFill>
                  <a:srgbClr val="717173"/>
                </a:solidFill>
              </a:rPr>
              <a:t>s</a:t>
            </a:r>
            <a:endParaRPr lang="en-GB" sz="1800">
              <a:solidFill>
                <a:srgbClr val="717173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5279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16F3C-5CC2-C7B9-87DA-76C74E49B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3B5C41-B6FC-313E-3522-6A3B73B8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60" y="446644"/>
            <a:ext cx="8781096" cy="656941"/>
          </a:xfrm>
        </p:spPr>
        <p:txBody>
          <a:bodyPr/>
          <a:lstStyle/>
          <a:p>
            <a:r>
              <a:rPr lang="en-GB" sz="2800"/>
              <a:t>The Ombudsman’s determination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F4F081E-FF2C-8AD3-7642-BF91B55B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36" y="7199876"/>
            <a:ext cx="828550" cy="195919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68691B-2C75-0855-6B4C-FA074F4C6C5A}"/>
              </a:ext>
            </a:extLst>
          </p:cNvPr>
          <p:cNvSpPr txBox="1"/>
          <p:nvPr/>
        </p:nvSpPr>
        <p:spPr>
          <a:xfrm>
            <a:off x="138418" y="1670119"/>
            <a:ext cx="675723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6870" lvl="1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FOS and TPO are different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356870" lvl="1" indent="-356870">
              <a:buFont typeface="Arial" panose="020B0604020202020204" pitchFamily="34" charset="0"/>
              <a:buChar char="•"/>
            </a:pPr>
            <a:endParaRPr lang="en-GB" sz="800">
              <a:solidFill>
                <a:srgbClr val="717173"/>
              </a:solidFill>
              <a:ea typeface="Verdana"/>
            </a:endParaRPr>
          </a:p>
          <a:p>
            <a:pPr marL="356870" lvl="1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Mr D would have transferred in any event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504190" lvl="1"/>
            <a:endParaRPr lang="en-GB" sz="800">
              <a:solidFill>
                <a:srgbClr val="717173"/>
              </a:solidFill>
              <a:ea typeface="Verdana"/>
            </a:endParaRPr>
          </a:p>
          <a:p>
            <a:pPr marL="356870" lvl="1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No duty on the Trustee to carry out DD in a statutory transfer case: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714375" lvl="2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Statutory obligations –PSA 1993 – transfer within 6 months if: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3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Able and willing receiving OPS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3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Transfer credits will be received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3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Prescribed requirements met – TV Regs 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714375" lvl="2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No legal or regulatory obligation to comply with Action Pack steps or to provide Scorpion Leaflet [130]-[131]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714375" lvl="2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No general common law duty of care 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3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Tort [138]-[149]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1071245" lvl="3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Equity [152]-[157]</a:t>
            </a:r>
            <a:endParaRPr lang="en-GB" sz="1600">
              <a:solidFill>
                <a:srgbClr val="717173"/>
              </a:solidFill>
              <a:ea typeface="Verdana"/>
            </a:endParaRPr>
          </a:p>
          <a:p>
            <a:pPr marL="714375" lvl="3"/>
            <a:endParaRPr lang="en-GB" sz="800">
              <a:solidFill>
                <a:srgbClr val="717173"/>
              </a:solidFill>
              <a:ea typeface="Verdana"/>
            </a:endParaRPr>
          </a:p>
          <a:p>
            <a:pPr marL="356870" lvl="3" indent="-35687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717173"/>
                </a:solidFill>
              </a:rPr>
              <a:t>No assumption of responsibility [165]-[172]</a:t>
            </a:r>
            <a:endParaRPr lang="en-GB" sz="1600">
              <a:solidFill>
                <a:srgbClr val="717173"/>
              </a:solidFill>
              <a:ea typeface="Verdana"/>
            </a:endParaRPr>
          </a:p>
        </p:txBody>
      </p:sp>
      <p:pic>
        <p:nvPicPr>
          <p:cNvPr id="5" name="Picture 4" descr="A scorpion and a shoe&#10;&#10;AI-generated content may be incorrect.">
            <a:extLst>
              <a:ext uri="{FF2B5EF4-FFF2-40B4-BE49-F238E27FC236}">
                <a16:creationId xmlns:a16="http://schemas.microsoft.com/office/drawing/2014/main" id="{363939B0-7CCB-049F-D005-225F76DC31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18" y="1671144"/>
            <a:ext cx="3111344" cy="46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0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dcliffe Chambers Theme Colours">
      <a:dk1>
        <a:sysClr val="windowText" lastClr="000000"/>
      </a:dk1>
      <a:lt1>
        <a:sysClr val="window" lastClr="FFFFFF"/>
      </a:lt1>
      <a:dk2>
        <a:srgbClr val="2F0C46"/>
      </a:dk2>
      <a:lt2>
        <a:srgbClr val="D6D2C4"/>
      </a:lt2>
      <a:accent1>
        <a:srgbClr val="2F0C46"/>
      </a:accent1>
      <a:accent2>
        <a:srgbClr val="8B8D8E"/>
      </a:accent2>
      <a:accent3>
        <a:srgbClr val="D6B300"/>
      </a:accent3>
      <a:accent4>
        <a:srgbClr val="65919A"/>
      </a:accent4>
      <a:accent5>
        <a:srgbClr val="2F0C46"/>
      </a:accent5>
      <a:accent6>
        <a:srgbClr val="F06400"/>
      </a:accent6>
      <a:hlink>
        <a:srgbClr val="2F0C46"/>
      </a:hlink>
      <a:folHlink>
        <a:srgbClr val="8B8D8E"/>
      </a:folHlink>
    </a:clrScheme>
    <a:fontScheme name="Radcliffe Chambers Theme Fonts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dcliffChambers_PPT.potx" id="{6F9F334B-404F-4050-9459-0F500DBDC7DF}" vid="{B0F0EA8A-0B8E-415E-B4F1-0295AB8769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4B6D9095A20498C868094037F0DFE" ma:contentTypeVersion="18" ma:contentTypeDescription="Create a new document." ma:contentTypeScope="" ma:versionID="46c01c03532369ea6fc06bb1f60ccffa">
  <xsd:schema xmlns:xsd="http://www.w3.org/2001/XMLSchema" xmlns:xs="http://www.w3.org/2001/XMLSchema" xmlns:p="http://schemas.microsoft.com/office/2006/metadata/properties" xmlns:ns2="fbda0ae1-70a5-486e-a5bc-c8076cb01cf6" xmlns:ns3="c5caaf1d-473a-4fce-aeab-a394c98007a6" targetNamespace="http://schemas.microsoft.com/office/2006/metadata/properties" ma:root="true" ma:fieldsID="e0326568eb56fbd863bf1973643c69a1" ns2:_="" ns3:_="">
    <xsd:import namespace="fbda0ae1-70a5-486e-a5bc-c8076cb01cf6"/>
    <xsd:import namespace="c5caaf1d-473a-4fce-aeab-a394c9800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a0ae1-70a5-486e-a5bc-c8076cb01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8dc5bb8-dffd-4b94-b30a-797aa3ff4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aaf1d-473a-4fce-aeab-a394c9800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0e6371-f995-4f13-b5ba-cc66fb996077}" ma:internalName="TaxCatchAll" ma:showField="CatchAllData" ma:web="c5caaf1d-473a-4fce-aeab-a394c98007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caaf1d-473a-4fce-aeab-a394c98007a6" xsi:nil="true"/>
    <lcf76f155ced4ddcb4097134ff3c332f xmlns="fbda0ae1-70a5-486e-a5bc-c8076cb01c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F1FADE-FBEF-403C-8E13-A2D6FFE51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4C5CF-8B7D-4993-8F8E-3FCD293C25A3}">
  <ds:schemaRefs>
    <ds:schemaRef ds:uri="c5caaf1d-473a-4fce-aeab-a394c98007a6"/>
    <ds:schemaRef ds:uri="fbda0ae1-70a5-486e-a5bc-c8076cb01c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C36C7E-76FE-4301-9BE3-BF5EF4489079}">
  <ds:schemaRefs>
    <ds:schemaRef ds:uri="9ce9d456-63fe-4bd7-b96b-57d90a67bbfa"/>
    <ds:schemaRef ds:uri="c5caaf1d-473a-4fce-aeab-a394c98007a6"/>
    <ds:schemaRef ds:uri="fbda0ae1-70a5-486e-a5bc-c8076cb01c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RadcliffChambers_PPT</Template>
  <TotalTime>0</TotalTime>
  <Words>958</Words>
  <Application>Microsoft Office PowerPoint</Application>
  <PresentationFormat>Custom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Verdana</vt:lpstr>
      <vt:lpstr>Office Theme</vt:lpstr>
      <vt:lpstr>What are the latest and most impactful Ombudsman decisions on scheme administration and trustee decision-making — and how do they alter client advice?</vt:lpstr>
      <vt:lpstr>What’s new?</vt:lpstr>
      <vt:lpstr>PowerPoint Presentation</vt:lpstr>
      <vt:lpstr>No more Injury Benefit Schemes?</vt:lpstr>
      <vt:lpstr>         Transfer Regret – new noteworthy case on pre-Nov 2021 transfers </vt:lpstr>
      <vt:lpstr>Mr D v Open Trustees Ltd - CAS-81940-Z2S8 </vt:lpstr>
      <vt:lpstr>The complaint</vt:lpstr>
      <vt:lpstr>The Adjudicator’s decision</vt:lpstr>
      <vt:lpstr>The Ombudsman’s determination</vt:lpstr>
      <vt:lpstr>Other circumstances</vt:lpstr>
      <vt:lpstr>Putting the DD burden on members?</vt:lpstr>
      <vt:lpstr>  Other developments </vt:lpstr>
      <vt:lpstr>Material for members</vt:lpstr>
      <vt:lpstr>Other themes from recent determinations</vt:lpstr>
      <vt:lpstr>  Key messages for clients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  Butterfield</dc:creator>
  <cp:lastModifiedBy>Angela Lipera</cp:lastModifiedBy>
  <cp:revision>1</cp:revision>
  <dcterms:created xsi:type="dcterms:W3CDTF">2024-10-21T10:49:10Z</dcterms:created>
  <dcterms:modified xsi:type="dcterms:W3CDTF">2026-03-13T14:57:18Z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0x0101006B34B6D9095A20498C868094037F0DFE</vt:lpwstr>
  </property>
  <property fmtid="{D5CDD505-2E9C-101B-9397-08002B2CF9AE}" pid="3" name="MediaServiceImageTags">
    <vt:lpwstr/>
  </property>
</Properties>
</file>